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7.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8.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9.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10.xml" ContentType="application/vnd.openxmlformats-officedocument.theme+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11.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2.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3.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4.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738" r:id="rId2"/>
    <p:sldMasterId id="2147483752" r:id="rId3"/>
    <p:sldMasterId id="2147483766" r:id="rId4"/>
    <p:sldMasterId id="2147483780" r:id="rId5"/>
    <p:sldMasterId id="2147483794" r:id="rId6"/>
    <p:sldMasterId id="2147483808" r:id="rId7"/>
    <p:sldMasterId id="2147483822" r:id="rId8"/>
    <p:sldMasterId id="2147483836" r:id="rId9"/>
    <p:sldMasterId id="2147483850" r:id="rId10"/>
    <p:sldMasterId id="2147483864" r:id="rId11"/>
    <p:sldMasterId id="2147483877" r:id="rId12"/>
    <p:sldMasterId id="2147483891" r:id="rId13"/>
    <p:sldMasterId id="2147483905" r:id="rId14"/>
    <p:sldMasterId id="2147483917" r:id="rId15"/>
  </p:sldMasterIdLst>
  <p:notesMasterIdLst>
    <p:notesMasterId r:id="rId44"/>
  </p:notesMasterIdLst>
  <p:sldIdLst>
    <p:sldId id="258" r:id="rId16"/>
    <p:sldId id="329" r:id="rId17"/>
    <p:sldId id="312" r:id="rId18"/>
    <p:sldId id="333" r:id="rId19"/>
    <p:sldId id="334" r:id="rId20"/>
    <p:sldId id="335" r:id="rId21"/>
    <p:sldId id="350" r:id="rId22"/>
    <p:sldId id="351" r:id="rId23"/>
    <p:sldId id="352" r:id="rId24"/>
    <p:sldId id="353" r:id="rId25"/>
    <p:sldId id="354" r:id="rId26"/>
    <p:sldId id="355" r:id="rId27"/>
    <p:sldId id="356" r:id="rId28"/>
    <p:sldId id="357" r:id="rId29"/>
    <p:sldId id="358" r:id="rId30"/>
    <p:sldId id="359" r:id="rId31"/>
    <p:sldId id="360" r:id="rId32"/>
    <p:sldId id="361" r:id="rId33"/>
    <p:sldId id="362" r:id="rId34"/>
    <p:sldId id="363" r:id="rId35"/>
    <p:sldId id="365" r:id="rId36"/>
    <p:sldId id="366" r:id="rId37"/>
    <p:sldId id="367" r:id="rId38"/>
    <p:sldId id="368" r:id="rId39"/>
    <p:sldId id="369" r:id="rId40"/>
    <p:sldId id="364" r:id="rId41"/>
    <p:sldId id="370" r:id="rId42"/>
    <p:sldId id="308" r:id="rId43"/>
  </p:sldIdLst>
  <p:sldSz cx="12192000" cy="6858000"/>
  <p:notesSz cx="6794500" cy="9931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76" autoAdjust="0"/>
    <p:restoredTop sz="94494" autoAdjust="0"/>
  </p:normalViewPr>
  <p:slideViewPr>
    <p:cSldViewPr snapToGrid="0">
      <p:cViewPr varScale="1">
        <p:scale>
          <a:sx n="70" d="100"/>
          <a:sy n="70" d="100"/>
        </p:scale>
        <p:origin x="-696" y="-90"/>
      </p:cViewPr>
      <p:guideLst>
        <p:guide orient="horz" pos="2160"/>
        <p:guide pos="3840"/>
      </p:guideLst>
    </p:cSldViewPr>
  </p:slideViewPr>
  <p:outlineViewPr>
    <p:cViewPr>
      <p:scale>
        <a:sx n="33" d="100"/>
        <a:sy n="33" d="100"/>
      </p:scale>
      <p:origin x="0" y="247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3" Type="http://schemas.openxmlformats.org/officeDocument/2006/relationships/slideMaster" Target="slideMasters/slideMaster3.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41"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10" Type="http://schemas.openxmlformats.org/officeDocument/2006/relationships/slideMaster" Target="slideMasters/slideMaster10.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9893870296709154E-2"/>
          <c:y val="5.2610931391616013E-5"/>
          <c:w val="0.89282257965497624"/>
          <c:h val="0.8326195683872849"/>
        </c:manualLayout>
      </c:layout>
      <c:barChart>
        <c:barDir val="col"/>
        <c:grouping val="stacked"/>
        <c:varyColors val="0"/>
        <c:ser>
          <c:idx val="0"/>
          <c:order val="0"/>
          <c:spPr>
            <a:scene3d>
              <a:camera prst="orthographicFront"/>
              <a:lightRig rig="threePt" dir="t"/>
            </a:scene3d>
            <a:sp3d>
              <a:bevelT/>
            </a:sp3d>
          </c:spPr>
          <c:invertIfNegative val="0"/>
          <c:dPt>
            <c:idx val="4"/>
            <c:invertIfNegative val="0"/>
            <c:bubble3D val="0"/>
            <c:spPr>
              <a:solidFill>
                <a:srgbClr val="FFFF00"/>
              </a:solidFill>
              <a:scene3d>
                <a:camera prst="orthographicFront"/>
                <a:lightRig rig="threePt" dir="t"/>
              </a:scene3d>
              <a:sp3d>
                <a:bevelT/>
              </a:sp3d>
            </c:spPr>
          </c:dPt>
          <c:dLbls>
            <c:dLbl>
              <c:idx val="0"/>
              <c:layout>
                <c:manualLayout>
                  <c:x val="0"/>
                  <c:y val="-0.37384289609285898"/>
                </c:manualLayout>
              </c:layout>
              <c:tx>
                <c:rich>
                  <a:bodyPr/>
                  <a:lstStyle/>
                  <a:p>
                    <a:r>
                      <a:rPr lang="en-US" sz="1600" b="1" dirty="0"/>
                      <a:t>91%</a:t>
                    </a:r>
                    <a:endParaRPr lang="en-US" sz="1800" b="1" dirty="0"/>
                  </a:p>
                </c:rich>
              </c:tx>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1724386807646539E-3"/>
                  <c:y val="-0.22878116282229097"/>
                </c:manualLayout>
              </c:layout>
              <c:spPr>
                <a:noFill/>
                <a:ln>
                  <a:noFill/>
                </a:ln>
                <a:effectLst/>
              </c:spPr>
              <c:txPr>
                <a:bodyPr/>
                <a:lstStyle/>
                <a:p>
                  <a:pPr algn="ctr" rtl="0">
                    <a:defRPr lang="en-US" sz="1600" b="1" i="0" u="none" strike="noStrike" kern="1200" baseline="0">
                      <a:solidFill>
                        <a:prstClr val="black"/>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43055555555555558"/>
                </c:manualLayout>
              </c:layout>
              <c:spPr>
                <a:noFill/>
                <a:ln>
                  <a:noFill/>
                </a:ln>
                <a:effectLst/>
              </c:spPr>
              <c:txPr>
                <a:bodyPr/>
                <a:lstStyle/>
                <a:p>
                  <a:pPr algn="ctr" rtl="0">
                    <a:defRPr lang="en-US" sz="1600" b="1" i="0" u="none" strike="noStrike" kern="1200" baseline="0">
                      <a:solidFill>
                        <a:prstClr val="black"/>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1.6053178125839229E-3"/>
                  <c:y val="-0.234953700047074"/>
                </c:manualLayout>
              </c:layout>
              <c:spPr>
                <a:noFill/>
                <a:ln>
                  <a:noFill/>
                </a:ln>
                <a:effectLst/>
              </c:spPr>
              <c:txPr>
                <a:bodyPr/>
                <a:lstStyle/>
                <a:p>
                  <a:pPr algn="ctr" rtl="0">
                    <a:defRPr lang="en-US" sz="1600" b="1" i="0" u="none" strike="noStrike" kern="1200" baseline="0">
                      <a:solidFill>
                        <a:prstClr val="black"/>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2.1872265956569087E-7"/>
                  <c:y val="-0.42129629629629628"/>
                </c:manualLayout>
              </c:layout>
              <c:spPr>
                <a:noFill/>
                <a:ln>
                  <a:noFill/>
                </a:ln>
                <a:effectLst/>
              </c:spPr>
              <c:txPr>
                <a:bodyPr/>
                <a:lstStyle/>
                <a:p>
                  <a:pPr algn="ctr" rtl="0">
                    <a:defRPr lang="en-US" sz="1600" b="1" i="0" u="none" strike="noStrike" kern="1200" baseline="0">
                      <a:solidFill>
                        <a:prstClr val="black"/>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6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'[Chart in Microsoft Word]Sheet1'!$A$2:$A$6</c:f>
              <c:strCache>
                <c:ptCount val="5"/>
                <c:pt idx="0">
                  <c:v>2013/2014</c:v>
                </c:pt>
                <c:pt idx="1">
                  <c:v>2014/2015</c:v>
                </c:pt>
                <c:pt idx="2">
                  <c:v>2015/2016</c:v>
                </c:pt>
                <c:pt idx="3">
                  <c:v>2016/2017</c:v>
                </c:pt>
                <c:pt idx="4">
                  <c:v>2017/2018</c:v>
                </c:pt>
              </c:strCache>
            </c:strRef>
          </c:cat>
          <c:val>
            <c:numRef>
              <c:f>'[Chart in Microsoft Word]Sheet1'!$B$2:$B$6</c:f>
              <c:numCache>
                <c:formatCode>0%</c:formatCode>
                <c:ptCount val="5"/>
                <c:pt idx="0">
                  <c:v>0.91</c:v>
                </c:pt>
                <c:pt idx="1">
                  <c:v>0.87</c:v>
                </c:pt>
                <c:pt idx="2" formatCode="0.0%">
                  <c:v>0.997</c:v>
                </c:pt>
                <c:pt idx="3">
                  <c:v>0.85</c:v>
                </c:pt>
                <c:pt idx="4" formatCode="0.0%">
                  <c:v>0.99399999999999999</c:v>
                </c:pt>
              </c:numCache>
            </c:numRef>
          </c:val>
        </c:ser>
        <c:dLbls>
          <c:showLegendKey val="0"/>
          <c:showVal val="0"/>
          <c:showCatName val="0"/>
          <c:showSerName val="0"/>
          <c:showPercent val="0"/>
          <c:showBubbleSize val="0"/>
        </c:dLbls>
        <c:gapWidth val="150"/>
        <c:overlap val="100"/>
        <c:axId val="129596416"/>
        <c:axId val="129602304"/>
      </c:barChart>
      <c:catAx>
        <c:axId val="129596416"/>
        <c:scaling>
          <c:orientation val="minMax"/>
        </c:scaling>
        <c:delete val="0"/>
        <c:axPos val="b"/>
        <c:numFmt formatCode="General" sourceLinked="0"/>
        <c:majorTickMark val="out"/>
        <c:minorTickMark val="none"/>
        <c:tickLblPos val="nextTo"/>
        <c:txPr>
          <a:bodyPr/>
          <a:lstStyle/>
          <a:p>
            <a:pPr>
              <a:defRPr sz="1400" b="1"/>
            </a:pPr>
            <a:endParaRPr lang="en-US"/>
          </a:p>
        </c:txPr>
        <c:crossAx val="129602304"/>
        <c:crosses val="autoZero"/>
        <c:auto val="1"/>
        <c:lblAlgn val="ctr"/>
        <c:lblOffset val="100"/>
        <c:noMultiLvlLbl val="0"/>
      </c:catAx>
      <c:valAx>
        <c:axId val="129602304"/>
        <c:scaling>
          <c:orientation val="minMax"/>
        </c:scaling>
        <c:delete val="1"/>
        <c:axPos val="l"/>
        <c:numFmt formatCode="0%" sourceLinked="1"/>
        <c:majorTickMark val="out"/>
        <c:minorTickMark val="none"/>
        <c:tickLblPos val="nextTo"/>
        <c:crossAx val="129596416"/>
        <c:crosses val="autoZero"/>
        <c:crossBetween val="between"/>
      </c:valAx>
      <c:spPr>
        <a:noFill/>
        <a:ln w="25400">
          <a:noFill/>
        </a:ln>
      </c:spPr>
    </c:plotArea>
    <c:plotVisOnly val="1"/>
    <c:dispBlanksAs val="gap"/>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95D296-306C-41A0-B628-4598A18575A5}" type="doc">
      <dgm:prSet loTypeId="urn:microsoft.com/office/officeart/2005/8/layout/chevronAccent+Icon" loCatId="officeonline" qsTypeId="urn:microsoft.com/office/officeart/2005/8/quickstyle/simple1" qsCatId="simple" csTypeId="urn:microsoft.com/office/officeart/2005/8/colors/accent1_2" csCatId="accent1" phldr="1"/>
      <dgm:spPr/>
    </dgm:pt>
    <dgm:pt modelId="{86EF070C-FD84-4A14-9845-AD1CECB5BA82}">
      <dgm:prSet phldrT="[Text]" custT="1"/>
      <dgm:spPr/>
      <dgm:t>
        <a:bodyPr/>
        <a:lstStyle/>
        <a:p>
          <a:r>
            <a:rPr lang="en-ZA" sz="1600" b="1" dirty="0" smtClean="0"/>
            <a:t>National Hotline/PSC</a:t>
          </a:r>
          <a:endParaRPr lang="en-ZA" sz="1600" b="1" dirty="0"/>
        </a:p>
      </dgm:t>
    </dgm:pt>
    <dgm:pt modelId="{A604E5DE-B1B8-40C4-AFBE-4C05868D98A5}" type="parTrans" cxnId="{5FA44480-94DE-44F3-8374-083A0BDD9AA9}">
      <dgm:prSet/>
      <dgm:spPr/>
      <dgm:t>
        <a:bodyPr/>
        <a:lstStyle/>
        <a:p>
          <a:endParaRPr lang="en-ZA"/>
        </a:p>
      </dgm:t>
    </dgm:pt>
    <dgm:pt modelId="{A5A121C9-8662-4608-B829-0902A0570385}" type="sibTrans" cxnId="{5FA44480-94DE-44F3-8374-083A0BDD9AA9}">
      <dgm:prSet/>
      <dgm:spPr/>
      <dgm:t>
        <a:bodyPr/>
        <a:lstStyle/>
        <a:p>
          <a:endParaRPr lang="en-ZA"/>
        </a:p>
      </dgm:t>
    </dgm:pt>
    <dgm:pt modelId="{1B4A5FEB-F13F-4AD8-AEE5-50767CC42130}">
      <dgm:prSet phldrT="[Text]" custT="1"/>
      <dgm:spPr/>
      <dgm:t>
        <a:bodyPr/>
        <a:lstStyle/>
        <a:p>
          <a:r>
            <a:rPr lang="en-ZA" sz="1600" b="1" dirty="0" smtClean="0"/>
            <a:t>Provincial PSC</a:t>
          </a:r>
          <a:endParaRPr lang="en-ZA" sz="1600" b="1" dirty="0"/>
        </a:p>
      </dgm:t>
    </dgm:pt>
    <dgm:pt modelId="{76C71A60-A38F-45E9-BAFA-403F4FFC4BA4}" type="parTrans" cxnId="{5600A6DD-AEE0-4AEE-BB12-123E55BE6245}">
      <dgm:prSet/>
      <dgm:spPr/>
      <dgm:t>
        <a:bodyPr/>
        <a:lstStyle/>
        <a:p>
          <a:endParaRPr lang="en-ZA"/>
        </a:p>
      </dgm:t>
    </dgm:pt>
    <dgm:pt modelId="{8D113DC7-52EC-4476-B189-27172E3C93E3}" type="sibTrans" cxnId="{5600A6DD-AEE0-4AEE-BB12-123E55BE6245}">
      <dgm:prSet/>
      <dgm:spPr/>
      <dgm:t>
        <a:bodyPr/>
        <a:lstStyle/>
        <a:p>
          <a:endParaRPr lang="en-ZA"/>
        </a:p>
      </dgm:t>
    </dgm:pt>
    <dgm:pt modelId="{98FDFDF0-A382-41E8-BF82-5CC9C9A80AF7}">
      <dgm:prSet phldrT="[Text]" custT="1"/>
      <dgm:spPr/>
      <dgm:t>
        <a:bodyPr/>
        <a:lstStyle/>
        <a:p>
          <a:r>
            <a:rPr lang="en-ZA" sz="1600" b="1" dirty="0" smtClean="0"/>
            <a:t>Office of the Premier</a:t>
          </a:r>
          <a:endParaRPr lang="en-ZA" sz="1600" b="1" dirty="0"/>
        </a:p>
      </dgm:t>
    </dgm:pt>
    <dgm:pt modelId="{1DE7D157-0BD2-4B25-8A4C-C7AEDFC5D450}" type="parTrans" cxnId="{004A781E-09AD-4BC8-9548-DCB31F99B4E2}">
      <dgm:prSet/>
      <dgm:spPr/>
      <dgm:t>
        <a:bodyPr/>
        <a:lstStyle/>
        <a:p>
          <a:endParaRPr lang="en-ZA"/>
        </a:p>
      </dgm:t>
    </dgm:pt>
    <dgm:pt modelId="{017B189B-0F5E-4B7B-8718-84CEDDABA0CD}" type="sibTrans" cxnId="{004A781E-09AD-4BC8-9548-DCB31F99B4E2}">
      <dgm:prSet/>
      <dgm:spPr/>
      <dgm:t>
        <a:bodyPr/>
        <a:lstStyle/>
        <a:p>
          <a:endParaRPr lang="en-ZA"/>
        </a:p>
      </dgm:t>
    </dgm:pt>
    <dgm:pt modelId="{8754B7C1-056C-42A4-80FD-445FBEB3820C}">
      <dgm:prSet custT="1"/>
      <dgm:spPr/>
      <dgm:t>
        <a:bodyPr/>
        <a:lstStyle/>
        <a:p>
          <a:r>
            <a:rPr lang="en-ZA" sz="1600" b="1" dirty="0" smtClean="0"/>
            <a:t>Provincial Departments</a:t>
          </a:r>
          <a:endParaRPr lang="en-ZA" sz="1600" b="1" dirty="0"/>
        </a:p>
      </dgm:t>
    </dgm:pt>
    <dgm:pt modelId="{218B9DE4-41C7-47C5-A8A6-E487DB943CFC}" type="parTrans" cxnId="{75E00C40-77CD-47D1-AC5C-7EDF449D97C4}">
      <dgm:prSet/>
      <dgm:spPr/>
      <dgm:t>
        <a:bodyPr/>
        <a:lstStyle/>
        <a:p>
          <a:endParaRPr lang="en-ZA"/>
        </a:p>
      </dgm:t>
    </dgm:pt>
    <dgm:pt modelId="{6A25A3C5-A706-45A6-9D76-89593DBC7CE0}" type="sibTrans" cxnId="{75E00C40-77CD-47D1-AC5C-7EDF449D97C4}">
      <dgm:prSet/>
      <dgm:spPr/>
      <dgm:t>
        <a:bodyPr/>
        <a:lstStyle/>
        <a:p>
          <a:endParaRPr lang="en-ZA"/>
        </a:p>
      </dgm:t>
    </dgm:pt>
    <dgm:pt modelId="{93A5909E-B6A0-40DD-B55A-44847CDCD355}" type="pres">
      <dgm:prSet presAssocID="{C295D296-306C-41A0-B628-4598A18575A5}" presName="Name0" presStyleCnt="0">
        <dgm:presLayoutVars>
          <dgm:dir/>
          <dgm:resizeHandles val="exact"/>
        </dgm:presLayoutVars>
      </dgm:prSet>
      <dgm:spPr/>
    </dgm:pt>
    <dgm:pt modelId="{D40D3F19-14FF-487C-9622-DA2EB9A11EEE}" type="pres">
      <dgm:prSet presAssocID="{86EF070C-FD84-4A14-9845-AD1CECB5BA82}" presName="composite" presStyleCnt="0"/>
      <dgm:spPr/>
    </dgm:pt>
    <dgm:pt modelId="{E8526F9E-6079-4407-96FA-FF93BD5E316D}" type="pres">
      <dgm:prSet presAssocID="{86EF070C-FD84-4A14-9845-AD1CECB5BA82}" presName="bgChev" presStyleLbl="node1" presStyleIdx="0" presStyleCnt="4" custScaleX="237269" custScaleY="248222" custLinFactNeighborY="-25943"/>
      <dgm:spPr>
        <a:solidFill>
          <a:schemeClr val="accent2"/>
        </a:solidFill>
      </dgm:spPr>
    </dgm:pt>
    <dgm:pt modelId="{BB4918D7-1A79-4866-8FEE-C0D9FEBAB437}" type="pres">
      <dgm:prSet presAssocID="{86EF070C-FD84-4A14-9845-AD1CECB5BA82}" presName="txNode" presStyleLbl="fgAcc1" presStyleIdx="0" presStyleCnt="4" custScaleX="166498" custScaleY="152821">
        <dgm:presLayoutVars>
          <dgm:bulletEnabled val="1"/>
        </dgm:presLayoutVars>
      </dgm:prSet>
      <dgm:spPr/>
      <dgm:t>
        <a:bodyPr/>
        <a:lstStyle/>
        <a:p>
          <a:endParaRPr lang="en-ZA"/>
        </a:p>
      </dgm:t>
    </dgm:pt>
    <dgm:pt modelId="{779D6EA9-C84B-4AE9-B356-0CA9D995608A}" type="pres">
      <dgm:prSet presAssocID="{A5A121C9-8662-4608-B829-0902A0570385}" presName="compositeSpace" presStyleCnt="0"/>
      <dgm:spPr/>
    </dgm:pt>
    <dgm:pt modelId="{6B90E694-928A-4A43-9332-EEF07FAF4D82}" type="pres">
      <dgm:prSet presAssocID="{1B4A5FEB-F13F-4AD8-AEE5-50767CC42130}" presName="composite" presStyleCnt="0"/>
      <dgm:spPr/>
    </dgm:pt>
    <dgm:pt modelId="{D3316909-ECB9-40A8-98FA-74AE9992F008}" type="pres">
      <dgm:prSet presAssocID="{1B4A5FEB-F13F-4AD8-AEE5-50767CC42130}" presName="bgChev" presStyleLbl="node1" presStyleIdx="1" presStyleCnt="4" custScaleX="210352" custScaleY="248222"/>
      <dgm:spPr>
        <a:solidFill>
          <a:schemeClr val="tx2">
            <a:lumMod val="60000"/>
            <a:lumOff val="40000"/>
          </a:schemeClr>
        </a:solidFill>
      </dgm:spPr>
    </dgm:pt>
    <dgm:pt modelId="{8AA9081F-539C-4589-A773-9355DE6B5496}" type="pres">
      <dgm:prSet presAssocID="{1B4A5FEB-F13F-4AD8-AEE5-50767CC42130}" presName="txNode" presStyleLbl="fgAcc1" presStyleIdx="1" presStyleCnt="4" custScaleX="125101" custScaleY="125236">
        <dgm:presLayoutVars>
          <dgm:bulletEnabled val="1"/>
        </dgm:presLayoutVars>
      </dgm:prSet>
      <dgm:spPr/>
      <dgm:t>
        <a:bodyPr/>
        <a:lstStyle/>
        <a:p>
          <a:endParaRPr lang="en-ZA"/>
        </a:p>
      </dgm:t>
    </dgm:pt>
    <dgm:pt modelId="{07411A03-3023-4B1B-8C7E-973E8BDF64CB}" type="pres">
      <dgm:prSet presAssocID="{8D113DC7-52EC-4476-B189-27172E3C93E3}" presName="compositeSpace" presStyleCnt="0"/>
      <dgm:spPr/>
    </dgm:pt>
    <dgm:pt modelId="{55614302-4BA6-44C9-A302-1F15EA21E218}" type="pres">
      <dgm:prSet presAssocID="{98FDFDF0-A382-41E8-BF82-5CC9C9A80AF7}" presName="composite" presStyleCnt="0"/>
      <dgm:spPr/>
    </dgm:pt>
    <dgm:pt modelId="{2E0636C5-7999-443A-9B30-390C4D12952C}" type="pres">
      <dgm:prSet presAssocID="{98FDFDF0-A382-41E8-BF82-5CC9C9A80AF7}" presName="bgChev" presStyleLbl="node1" presStyleIdx="2" presStyleCnt="4" custScaleX="210545" custScaleY="248222"/>
      <dgm:spPr>
        <a:solidFill>
          <a:srgbClr val="FFC000"/>
        </a:solidFill>
      </dgm:spPr>
    </dgm:pt>
    <dgm:pt modelId="{14FC613B-B3C4-4C09-9FFA-B12B63E0772A}" type="pres">
      <dgm:prSet presAssocID="{98FDFDF0-A382-41E8-BF82-5CC9C9A80AF7}" presName="txNode" presStyleLbl="fgAcc1" presStyleIdx="2" presStyleCnt="4" custScaleX="108081" custScaleY="172961">
        <dgm:presLayoutVars>
          <dgm:bulletEnabled val="1"/>
        </dgm:presLayoutVars>
      </dgm:prSet>
      <dgm:spPr/>
      <dgm:t>
        <a:bodyPr/>
        <a:lstStyle/>
        <a:p>
          <a:endParaRPr lang="en-ZA"/>
        </a:p>
      </dgm:t>
    </dgm:pt>
    <dgm:pt modelId="{DB01A3AC-1471-46CC-9F70-4537EDF3C7C8}" type="pres">
      <dgm:prSet presAssocID="{017B189B-0F5E-4B7B-8718-84CEDDABA0CD}" presName="compositeSpace" presStyleCnt="0"/>
      <dgm:spPr/>
    </dgm:pt>
    <dgm:pt modelId="{6EC00B58-1BA8-478F-BCA8-E2C782403C28}" type="pres">
      <dgm:prSet presAssocID="{8754B7C1-056C-42A4-80FD-445FBEB3820C}" presName="composite" presStyleCnt="0"/>
      <dgm:spPr/>
    </dgm:pt>
    <dgm:pt modelId="{8145AD0C-669A-433B-9EFE-256F53D2ED76}" type="pres">
      <dgm:prSet presAssocID="{8754B7C1-056C-42A4-80FD-445FBEB3820C}" presName="bgChev" presStyleLbl="node1" presStyleIdx="3" presStyleCnt="4" custScaleX="171149" custScaleY="248222"/>
      <dgm:spPr>
        <a:solidFill>
          <a:srgbClr val="00B050"/>
        </a:solidFill>
      </dgm:spPr>
    </dgm:pt>
    <dgm:pt modelId="{7F234F55-5CBD-4FFB-A7FE-C115132C06F3}" type="pres">
      <dgm:prSet presAssocID="{8754B7C1-056C-42A4-80FD-445FBEB3820C}" presName="txNode" presStyleLbl="fgAcc1" presStyleIdx="3" presStyleCnt="4" custScaleX="154477" custScaleY="164279">
        <dgm:presLayoutVars>
          <dgm:bulletEnabled val="1"/>
        </dgm:presLayoutVars>
      </dgm:prSet>
      <dgm:spPr/>
      <dgm:t>
        <a:bodyPr/>
        <a:lstStyle/>
        <a:p>
          <a:endParaRPr lang="en-ZA"/>
        </a:p>
      </dgm:t>
    </dgm:pt>
  </dgm:ptLst>
  <dgm:cxnLst>
    <dgm:cxn modelId="{004A781E-09AD-4BC8-9548-DCB31F99B4E2}" srcId="{C295D296-306C-41A0-B628-4598A18575A5}" destId="{98FDFDF0-A382-41E8-BF82-5CC9C9A80AF7}" srcOrd="2" destOrd="0" parTransId="{1DE7D157-0BD2-4B25-8A4C-C7AEDFC5D450}" sibTransId="{017B189B-0F5E-4B7B-8718-84CEDDABA0CD}"/>
    <dgm:cxn modelId="{75E00C40-77CD-47D1-AC5C-7EDF449D97C4}" srcId="{C295D296-306C-41A0-B628-4598A18575A5}" destId="{8754B7C1-056C-42A4-80FD-445FBEB3820C}" srcOrd="3" destOrd="0" parTransId="{218B9DE4-41C7-47C5-A8A6-E487DB943CFC}" sibTransId="{6A25A3C5-A706-45A6-9D76-89593DBC7CE0}"/>
    <dgm:cxn modelId="{5FA44480-94DE-44F3-8374-083A0BDD9AA9}" srcId="{C295D296-306C-41A0-B628-4598A18575A5}" destId="{86EF070C-FD84-4A14-9845-AD1CECB5BA82}" srcOrd="0" destOrd="0" parTransId="{A604E5DE-B1B8-40C4-AFBE-4C05868D98A5}" sibTransId="{A5A121C9-8662-4608-B829-0902A0570385}"/>
    <dgm:cxn modelId="{5600A6DD-AEE0-4AEE-BB12-123E55BE6245}" srcId="{C295D296-306C-41A0-B628-4598A18575A5}" destId="{1B4A5FEB-F13F-4AD8-AEE5-50767CC42130}" srcOrd="1" destOrd="0" parTransId="{76C71A60-A38F-45E9-BAFA-403F4FFC4BA4}" sibTransId="{8D113DC7-52EC-4476-B189-27172E3C93E3}"/>
    <dgm:cxn modelId="{A3FFD88A-3282-491A-9AFD-D8D992997C62}" type="presOf" srcId="{86EF070C-FD84-4A14-9845-AD1CECB5BA82}" destId="{BB4918D7-1A79-4866-8FEE-C0D9FEBAB437}" srcOrd="0" destOrd="0" presId="urn:microsoft.com/office/officeart/2005/8/layout/chevronAccent+Icon"/>
    <dgm:cxn modelId="{AE5CF378-322A-4349-9BB4-978E9176CD27}" type="presOf" srcId="{C295D296-306C-41A0-B628-4598A18575A5}" destId="{93A5909E-B6A0-40DD-B55A-44847CDCD355}" srcOrd="0" destOrd="0" presId="urn:microsoft.com/office/officeart/2005/8/layout/chevronAccent+Icon"/>
    <dgm:cxn modelId="{AC0AFE19-4FFD-44A6-BD03-1A5BEF61B13B}" type="presOf" srcId="{1B4A5FEB-F13F-4AD8-AEE5-50767CC42130}" destId="{8AA9081F-539C-4589-A773-9355DE6B5496}" srcOrd="0" destOrd="0" presId="urn:microsoft.com/office/officeart/2005/8/layout/chevronAccent+Icon"/>
    <dgm:cxn modelId="{25AF8D7D-B49F-4331-893F-3D5D43F4EF3A}" type="presOf" srcId="{98FDFDF0-A382-41E8-BF82-5CC9C9A80AF7}" destId="{14FC613B-B3C4-4C09-9FFA-B12B63E0772A}" srcOrd="0" destOrd="0" presId="urn:microsoft.com/office/officeart/2005/8/layout/chevronAccent+Icon"/>
    <dgm:cxn modelId="{A780671F-A891-40BF-87C9-C005B9DC1D5B}" type="presOf" srcId="{8754B7C1-056C-42A4-80FD-445FBEB3820C}" destId="{7F234F55-5CBD-4FFB-A7FE-C115132C06F3}" srcOrd="0" destOrd="0" presId="urn:microsoft.com/office/officeart/2005/8/layout/chevronAccent+Icon"/>
    <dgm:cxn modelId="{84629D6D-7B20-482A-9DAB-C98FDA6A5E36}" type="presParOf" srcId="{93A5909E-B6A0-40DD-B55A-44847CDCD355}" destId="{D40D3F19-14FF-487C-9622-DA2EB9A11EEE}" srcOrd="0" destOrd="0" presId="urn:microsoft.com/office/officeart/2005/8/layout/chevronAccent+Icon"/>
    <dgm:cxn modelId="{8BAF8627-B4F7-468B-B54B-B06FF2EFC06C}" type="presParOf" srcId="{D40D3F19-14FF-487C-9622-DA2EB9A11EEE}" destId="{E8526F9E-6079-4407-96FA-FF93BD5E316D}" srcOrd="0" destOrd="0" presId="urn:microsoft.com/office/officeart/2005/8/layout/chevronAccent+Icon"/>
    <dgm:cxn modelId="{5D673E10-3B56-436C-A850-A9830C8A955E}" type="presParOf" srcId="{D40D3F19-14FF-487C-9622-DA2EB9A11EEE}" destId="{BB4918D7-1A79-4866-8FEE-C0D9FEBAB437}" srcOrd="1" destOrd="0" presId="urn:microsoft.com/office/officeart/2005/8/layout/chevronAccent+Icon"/>
    <dgm:cxn modelId="{8F5BACBA-2705-4DA3-A91D-28125524B7A5}" type="presParOf" srcId="{93A5909E-B6A0-40DD-B55A-44847CDCD355}" destId="{779D6EA9-C84B-4AE9-B356-0CA9D995608A}" srcOrd="1" destOrd="0" presId="urn:microsoft.com/office/officeart/2005/8/layout/chevronAccent+Icon"/>
    <dgm:cxn modelId="{E9BBFFC4-68D8-4A35-9C45-F6D3E250FD8C}" type="presParOf" srcId="{93A5909E-B6A0-40DD-B55A-44847CDCD355}" destId="{6B90E694-928A-4A43-9332-EEF07FAF4D82}" srcOrd="2" destOrd="0" presId="urn:microsoft.com/office/officeart/2005/8/layout/chevronAccent+Icon"/>
    <dgm:cxn modelId="{C79063E4-04E2-4D84-8253-76C006FD3569}" type="presParOf" srcId="{6B90E694-928A-4A43-9332-EEF07FAF4D82}" destId="{D3316909-ECB9-40A8-98FA-74AE9992F008}" srcOrd="0" destOrd="0" presId="urn:microsoft.com/office/officeart/2005/8/layout/chevronAccent+Icon"/>
    <dgm:cxn modelId="{86B26E95-1419-4887-B746-6444A4FE35DE}" type="presParOf" srcId="{6B90E694-928A-4A43-9332-EEF07FAF4D82}" destId="{8AA9081F-539C-4589-A773-9355DE6B5496}" srcOrd="1" destOrd="0" presId="urn:microsoft.com/office/officeart/2005/8/layout/chevronAccent+Icon"/>
    <dgm:cxn modelId="{C00DF4A4-A00D-44C7-97E7-61152408A229}" type="presParOf" srcId="{93A5909E-B6A0-40DD-B55A-44847CDCD355}" destId="{07411A03-3023-4B1B-8C7E-973E8BDF64CB}" srcOrd="3" destOrd="0" presId="urn:microsoft.com/office/officeart/2005/8/layout/chevronAccent+Icon"/>
    <dgm:cxn modelId="{1E210028-4BF9-4358-A892-E5488B284570}" type="presParOf" srcId="{93A5909E-B6A0-40DD-B55A-44847CDCD355}" destId="{55614302-4BA6-44C9-A302-1F15EA21E218}" srcOrd="4" destOrd="0" presId="urn:microsoft.com/office/officeart/2005/8/layout/chevronAccent+Icon"/>
    <dgm:cxn modelId="{A213504D-4160-426F-98B8-E034B82D77D6}" type="presParOf" srcId="{55614302-4BA6-44C9-A302-1F15EA21E218}" destId="{2E0636C5-7999-443A-9B30-390C4D12952C}" srcOrd="0" destOrd="0" presId="urn:microsoft.com/office/officeart/2005/8/layout/chevronAccent+Icon"/>
    <dgm:cxn modelId="{4F53EA33-F9FE-41C7-A385-40B0C94998E7}" type="presParOf" srcId="{55614302-4BA6-44C9-A302-1F15EA21E218}" destId="{14FC613B-B3C4-4C09-9FFA-B12B63E0772A}" srcOrd="1" destOrd="0" presId="urn:microsoft.com/office/officeart/2005/8/layout/chevronAccent+Icon"/>
    <dgm:cxn modelId="{1CFBD6A2-1D83-423A-B381-3A5DB3A4373C}" type="presParOf" srcId="{93A5909E-B6A0-40DD-B55A-44847CDCD355}" destId="{DB01A3AC-1471-46CC-9F70-4537EDF3C7C8}" srcOrd="5" destOrd="0" presId="urn:microsoft.com/office/officeart/2005/8/layout/chevronAccent+Icon"/>
    <dgm:cxn modelId="{4D8983F1-75AF-4925-9A49-D86D54FD53CC}" type="presParOf" srcId="{93A5909E-B6A0-40DD-B55A-44847CDCD355}" destId="{6EC00B58-1BA8-478F-BCA8-E2C782403C28}" srcOrd="6" destOrd="0" presId="urn:microsoft.com/office/officeart/2005/8/layout/chevronAccent+Icon"/>
    <dgm:cxn modelId="{EFF208EC-C0A4-400E-A373-83B8A8667F93}" type="presParOf" srcId="{6EC00B58-1BA8-478F-BCA8-E2C782403C28}" destId="{8145AD0C-669A-433B-9EFE-256F53D2ED76}" srcOrd="0" destOrd="0" presId="urn:microsoft.com/office/officeart/2005/8/layout/chevronAccent+Icon"/>
    <dgm:cxn modelId="{FB3016A3-0E0A-44F4-909B-420C7743872C}" type="presParOf" srcId="{6EC00B58-1BA8-478F-BCA8-E2C782403C28}" destId="{7F234F55-5CBD-4FFB-A7FE-C115132C06F3}"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526F9E-6079-4407-96FA-FF93BD5E316D}">
      <dsp:nvSpPr>
        <dsp:cNvPr id="0" name=""/>
        <dsp:cNvSpPr/>
      </dsp:nvSpPr>
      <dsp:spPr>
        <a:xfrm>
          <a:off x="6783" y="-209294"/>
          <a:ext cx="3095102" cy="1249860"/>
        </a:xfrm>
        <a:prstGeom prst="chevron">
          <a:avLst>
            <a:gd name="adj" fmla="val 4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918D7-1A79-4866-8FEE-C0D9FEBAB437}">
      <dsp:nvSpPr>
        <dsp:cNvPr id="0" name=""/>
        <dsp:cNvSpPr/>
      </dsp:nvSpPr>
      <dsp:spPr>
        <a:xfrm>
          <a:off x="883703" y="156771"/>
          <a:ext cx="1834062" cy="76949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ZA" sz="1600" b="1" kern="1200" dirty="0" smtClean="0"/>
            <a:t>National Hotline/PSC</a:t>
          </a:r>
          <a:endParaRPr lang="en-ZA" sz="1600" b="1" kern="1200" dirty="0"/>
        </a:p>
      </dsp:txBody>
      <dsp:txXfrm>
        <a:off x="906241" y="179309"/>
        <a:ext cx="1788986" cy="724416"/>
      </dsp:txXfrm>
    </dsp:sp>
    <dsp:sp modelId="{D3316909-ECB9-40A8-98FA-74AE9992F008}">
      <dsp:nvSpPr>
        <dsp:cNvPr id="0" name=""/>
        <dsp:cNvSpPr/>
      </dsp:nvSpPr>
      <dsp:spPr>
        <a:xfrm>
          <a:off x="3142469" y="-209294"/>
          <a:ext cx="2743978" cy="1249860"/>
        </a:xfrm>
        <a:prstGeom prst="chevron">
          <a:avLst>
            <a:gd name="adj" fmla="val 40000"/>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A9081F-539C-4589-A773-9355DE6B5496}">
      <dsp:nvSpPr>
        <dsp:cNvPr id="0" name=""/>
        <dsp:cNvSpPr/>
      </dsp:nvSpPr>
      <dsp:spPr>
        <a:xfrm>
          <a:off x="4071831" y="226219"/>
          <a:ext cx="1378052" cy="63059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ZA" sz="1600" b="1" kern="1200" dirty="0" smtClean="0"/>
            <a:t>Provincial PSC</a:t>
          </a:r>
          <a:endParaRPr lang="en-ZA" sz="1600" b="1" kern="1200" dirty="0"/>
        </a:p>
      </dsp:txBody>
      <dsp:txXfrm>
        <a:off x="4090300" y="244688"/>
        <a:ext cx="1341114" cy="593656"/>
      </dsp:txXfrm>
    </dsp:sp>
    <dsp:sp modelId="{2E0636C5-7999-443A-9B30-390C4D12952C}">
      <dsp:nvSpPr>
        <dsp:cNvPr id="0" name=""/>
        <dsp:cNvSpPr/>
      </dsp:nvSpPr>
      <dsp:spPr>
        <a:xfrm>
          <a:off x="5927031" y="-209294"/>
          <a:ext cx="2746495" cy="1249860"/>
        </a:xfrm>
        <a:prstGeom prst="chevron">
          <a:avLst>
            <a:gd name="adj" fmla="val 4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4FC613B-B3C4-4C09-9FFA-B12B63E0772A}">
      <dsp:nvSpPr>
        <dsp:cNvPr id="0" name=""/>
        <dsp:cNvSpPr/>
      </dsp:nvSpPr>
      <dsp:spPr>
        <a:xfrm>
          <a:off x="6951394" y="106066"/>
          <a:ext cx="1190568" cy="87090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ZA" sz="1600" b="1" kern="1200" dirty="0" smtClean="0"/>
            <a:t>Office of the Premier</a:t>
          </a:r>
          <a:endParaRPr lang="en-ZA" sz="1600" b="1" kern="1200" dirty="0"/>
        </a:p>
      </dsp:txBody>
      <dsp:txXfrm>
        <a:off x="6976902" y="131574"/>
        <a:ext cx="1139552" cy="819886"/>
      </dsp:txXfrm>
    </dsp:sp>
    <dsp:sp modelId="{8145AD0C-669A-433B-9EFE-256F53D2ED76}">
      <dsp:nvSpPr>
        <dsp:cNvPr id="0" name=""/>
        <dsp:cNvSpPr/>
      </dsp:nvSpPr>
      <dsp:spPr>
        <a:xfrm>
          <a:off x="8714110" y="-209294"/>
          <a:ext cx="2232586" cy="1249860"/>
        </a:xfrm>
        <a:prstGeom prst="chevron">
          <a:avLst>
            <a:gd name="adj" fmla="val 4000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F234F55-5CBD-4FFB-A7FE-C115132C06F3}">
      <dsp:nvSpPr>
        <dsp:cNvPr id="0" name=""/>
        <dsp:cNvSpPr/>
      </dsp:nvSpPr>
      <dsp:spPr>
        <a:xfrm>
          <a:off x="9225981" y="127924"/>
          <a:ext cx="1701644" cy="8271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ZA" sz="1600" b="1" kern="1200" dirty="0" smtClean="0"/>
            <a:t>Provincial Departments</a:t>
          </a:r>
          <a:endParaRPr lang="en-ZA" sz="1600" b="1" kern="1200" dirty="0"/>
        </a:p>
      </dsp:txBody>
      <dsp:txXfrm>
        <a:off x="9250208" y="152151"/>
        <a:ext cx="1653190" cy="778732"/>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8295"/>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48645" y="0"/>
            <a:ext cx="2944283" cy="498295"/>
          </a:xfrm>
          <a:prstGeom prst="rect">
            <a:avLst/>
          </a:prstGeom>
        </p:spPr>
        <p:txBody>
          <a:bodyPr vert="horz" lIns="91440" tIns="45720" rIns="91440" bIns="45720" rtlCol="0"/>
          <a:lstStyle>
            <a:lvl1pPr algn="r">
              <a:defRPr sz="1200"/>
            </a:lvl1pPr>
          </a:lstStyle>
          <a:p>
            <a:fld id="{B94487F3-7F5E-4115-9498-D9709B82BF4D}" type="datetimeFigureOut">
              <a:rPr lang="en-ZA" smtClean="0"/>
              <a:t>2018/11/06</a:t>
            </a:fld>
            <a:endParaRPr lang="en-ZA"/>
          </a:p>
        </p:txBody>
      </p:sp>
      <p:sp>
        <p:nvSpPr>
          <p:cNvPr id="4" name="Slide Image Placeholder 3"/>
          <p:cNvSpPr>
            <a:spLocks noGrp="1" noRot="1" noChangeAspect="1"/>
          </p:cNvSpPr>
          <p:nvPr>
            <p:ph type="sldImg" idx="2"/>
          </p:nvPr>
        </p:nvSpPr>
        <p:spPr>
          <a:xfrm>
            <a:off x="419100" y="1241425"/>
            <a:ext cx="5956300" cy="3351213"/>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79450" y="4779486"/>
            <a:ext cx="5435600" cy="3910489"/>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0" y="9433107"/>
            <a:ext cx="2944283" cy="498294"/>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48645" y="9433107"/>
            <a:ext cx="2944283" cy="498294"/>
          </a:xfrm>
          <a:prstGeom prst="rect">
            <a:avLst/>
          </a:prstGeom>
        </p:spPr>
        <p:txBody>
          <a:bodyPr vert="horz" lIns="91440" tIns="45720" rIns="91440" bIns="45720" rtlCol="0" anchor="b"/>
          <a:lstStyle>
            <a:lvl1pPr algn="r">
              <a:defRPr sz="1200"/>
            </a:lvl1pPr>
          </a:lstStyle>
          <a:p>
            <a:fld id="{3173A9AE-B738-4F12-A961-04FA1800ECAE}" type="slidenum">
              <a:rPr lang="en-ZA" smtClean="0"/>
              <a:t>‹#›</a:t>
            </a:fld>
            <a:endParaRPr lang="en-ZA"/>
          </a:p>
        </p:txBody>
      </p:sp>
    </p:spTree>
    <p:extLst>
      <p:ext uri="{BB962C8B-B14F-4D97-AF65-F5344CB8AC3E}">
        <p14:creationId xmlns:p14="http://schemas.microsoft.com/office/powerpoint/2010/main" val="11506057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9100" y="1241425"/>
            <a:ext cx="5956300" cy="33512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320A37-F253-471E-9565-A624697C406B}" type="slidenum">
              <a:rPr lang="en-US" smtClean="0">
                <a:solidFill>
                  <a:srgbClr val="000000"/>
                </a:solidFill>
              </a:rPr>
              <a:pPr>
                <a:defRPr/>
              </a:pPr>
              <a:t>1</a:t>
            </a:fld>
            <a:endParaRPr lang="en-US" dirty="0">
              <a:solidFill>
                <a:srgbClr val="000000"/>
              </a:solidFill>
            </a:endParaRPr>
          </a:p>
        </p:txBody>
      </p:sp>
    </p:spTree>
    <p:extLst>
      <p:ext uri="{BB962C8B-B14F-4D97-AF65-F5344CB8AC3E}">
        <p14:creationId xmlns:p14="http://schemas.microsoft.com/office/powerpoint/2010/main" val="3005467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3173A9AE-B738-4F12-A961-04FA1800ECAE}" type="slidenum">
              <a:rPr lang="en-ZA" smtClean="0">
                <a:solidFill>
                  <a:prstClr val="black"/>
                </a:solidFill>
              </a:rPr>
              <a:pPr/>
              <a:t>11</a:t>
            </a:fld>
            <a:endParaRPr lang="en-ZA">
              <a:solidFill>
                <a:prstClr val="black"/>
              </a:solidFill>
            </a:endParaRPr>
          </a:p>
        </p:txBody>
      </p:sp>
    </p:spTree>
    <p:extLst>
      <p:ext uri="{BB962C8B-B14F-4D97-AF65-F5344CB8AC3E}">
        <p14:creationId xmlns:p14="http://schemas.microsoft.com/office/powerpoint/2010/main" val="2254636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xfrm>
            <a:off x="87313" y="744538"/>
            <a:ext cx="6619875"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altLang="en-US" smtClean="0"/>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MS PGothic" pitchFamily="34" charset="-128"/>
              </a:defRPr>
            </a:lvl1pPr>
            <a:lvl2pPr marL="748745" indent="-287979">
              <a:defRPr sz="2400">
                <a:solidFill>
                  <a:schemeClr val="tx1"/>
                </a:solidFill>
                <a:latin typeface="Arial" pitchFamily="34" charset="0"/>
                <a:ea typeface="MS PGothic" pitchFamily="34" charset="-128"/>
              </a:defRPr>
            </a:lvl2pPr>
            <a:lvl3pPr marL="1151915" indent="-230383">
              <a:defRPr sz="2400">
                <a:solidFill>
                  <a:schemeClr val="tx1"/>
                </a:solidFill>
                <a:latin typeface="Arial" pitchFamily="34" charset="0"/>
                <a:ea typeface="MS PGothic" pitchFamily="34" charset="-128"/>
              </a:defRPr>
            </a:lvl3pPr>
            <a:lvl4pPr marL="1612682" indent="-230383">
              <a:defRPr sz="2400">
                <a:solidFill>
                  <a:schemeClr val="tx1"/>
                </a:solidFill>
                <a:latin typeface="Arial" pitchFamily="34" charset="0"/>
                <a:ea typeface="MS PGothic" pitchFamily="34" charset="-128"/>
              </a:defRPr>
            </a:lvl4pPr>
            <a:lvl5pPr marL="2073448" indent="-230383">
              <a:defRPr sz="2400">
                <a:solidFill>
                  <a:schemeClr val="tx1"/>
                </a:solidFill>
                <a:latin typeface="Arial" pitchFamily="34" charset="0"/>
                <a:ea typeface="MS PGothic" pitchFamily="34" charset="-128"/>
              </a:defRPr>
            </a:lvl5pPr>
            <a:lvl6pPr marL="2534214" indent="-230383" eaLnBrk="0" fontAlgn="base" hangingPunct="0">
              <a:spcBef>
                <a:spcPct val="0"/>
              </a:spcBef>
              <a:spcAft>
                <a:spcPct val="0"/>
              </a:spcAft>
              <a:defRPr sz="2400">
                <a:solidFill>
                  <a:schemeClr val="tx1"/>
                </a:solidFill>
                <a:latin typeface="Arial" pitchFamily="34" charset="0"/>
                <a:ea typeface="MS PGothic" pitchFamily="34" charset="-128"/>
              </a:defRPr>
            </a:lvl6pPr>
            <a:lvl7pPr marL="2994980" indent="-230383" eaLnBrk="0" fontAlgn="base" hangingPunct="0">
              <a:spcBef>
                <a:spcPct val="0"/>
              </a:spcBef>
              <a:spcAft>
                <a:spcPct val="0"/>
              </a:spcAft>
              <a:defRPr sz="2400">
                <a:solidFill>
                  <a:schemeClr val="tx1"/>
                </a:solidFill>
                <a:latin typeface="Arial" pitchFamily="34" charset="0"/>
                <a:ea typeface="MS PGothic" pitchFamily="34" charset="-128"/>
              </a:defRPr>
            </a:lvl7pPr>
            <a:lvl8pPr marL="3455746" indent="-230383" eaLnBrk="0" fontAlgn="base" hangingPunct="0">
              <a:spcBef>
                <a:spcPct val="0"/>
              </a:spcBef>
              <a:spcAft>
                <a:spcPct val="0"/>
              </a:spcAft>
              <a:defRPr sz="2400">
                <a:solidFill>
                  <a:schemeClr val="tx1"/>
                </a:solidFill>
                <a:latin typeface="Arial" pitchFamily="34" charset="0"/>
                <a:ea typeface="MS PGothic" pitchFamily="34" charset="-128"/>
              </a:defRPr>
            </a:lvl8pPr>
            <a:lvl9pPr marL="3916512" indent="-230383" eaLnBrk="0" fontAlgn="base" hangingPunct="0">
              <a:spcBef>
                <a:spcPct val="0"/>
              </a:spcBef>
              <a:spcAft>
                <a:spcPct val="0"/>
              </a:spcAft>
              <a:defRPr sz="2400">
                <a:solidFill>
                  <a:schemeClr val="tx1"/>
                </a:solidFill>
                <a:latin typeface="Arial" pitchFamily="34" charset="0"/>
                <a:ea typeface="MS PGothic" pitchFamily="34" charset="-128"/>
              </a:defRPr>
            </a:lvl9pPr>
          </a:lstStyle>
          <a:p>
            <a:fld id="{AC54D4F9-7BF7-452A-9EC2-6996AF487AA6}" type="slidenum">
              <a:rPr lang="en-ZA" altLang="en-US" sz="1200">
                <a:solidFill>
                  <a:prstClr val="black"/>
                </a:solidFill>
                <a:cs typeface="Arial" pitchFamily="34" charset="0"/>
              </a:rPr>
              <a:pPr/>
              <a:t>22</a:t>
            </a:fld>
            <a:endParaRPr lang="en-ZA" altLang="en-US" sz="1200">
              <a:solidFill>
                <a:prstClr val="black"/>
              </a:solidFill>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3173A9AE-B738-4F12-A961-04FA1800ECAE}" type="slidenum">
              <a:rPr lang="en-ZA" smtClean="0">
                <a:solidFill>
                  <a:prstClr val="black"/>
                </a:solidFill>
              </a:rPr>
              <a:pPr/>
              <a:t>24</a:t>
            </a:fld>
            <a:endParaRPr lang="en-ZA">
              <a:solidFill>
                <a:prstClr val="black"/>
              </a:solidFill>
            </a:endParaRPr>
          </a:p>
        </p:txBody>
      </p:sp>
    </p:spTree>
    <p:extLst>
      <p:ext uri="{BB962C8B-B14F-4D97-AF65-F5344CB8AC3E}">
        <p14:creationId xmlns:p14="http://schemas.microsoft.com/office/powerpoint/2010/main" val="2449792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H:\doc\Public Service\main.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0"/>
            <a:ext cx="122174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9"/>
          <p:cNvSpPr txBox="1">
            <a:spLocks noChangeArrowheads="1"/>
          </p:cNvSpPr>
          <p:nvPr userDrawn="1"/>
        </p:nvSpPr>
        <p:spPr bwMode="auto">
          <a:xfrm>
            <a:off x="1583267" y="2924175"/>
            <a:ext cx="9218084" cy="579438"/>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defRPr/>
            </a:pPr>
            <a:endParaRPr lang="en-US" sz="3200" b="1" dirty="0" smtClean="0">
              <a:solidFill>
                <a:srgbClr val="000000"/>
              </a:solidFill>
            </a:endParaRPr>
          </a:p>
        </p:txBody>
      </p:sp>
      <p:sp>
        <p:nvSpPr>
          <p:cNvPr id="6" name="Text Box 10"/>
          <p:cNvSpPr txBox="1">
            <a:spLocks noChangeArrowheads="1"/>
          </p:cNvSpPr>
          <p:nvPr userDrawn="1"/>
        </p:nvSpPr>
        <p:spPr bwMode="auto">
          <a:xfrm>
            <a:off x="1583267" y="3141666"/>
            <a:ext cx="9218084" cy="579437"/>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defRPr/>
            </a:pPr>
            <a:endParaRPr lang="en-US" sz="3200" b="1" dirty="0" smtClean="0">
              <a:solidFill>
                <a:srgbClr val="000000"/>
              </a:solidFill>
            </a:endParaRPr>
          </a:p>
        </p:txBody>
      </p:sp>
      <p:sp>
        <p:nvSpPr>
          <p:cNvPr id="7" name="Text Box 11"/>
          <p:cNvSpPr txBox="1">
            <a:spLocks noChangeArrowheads="1"/>
          </p:cNvSpPr>
          <p:nvPr userDrawn="1"/>
        </p:nvSpPr>
        <p:spPr bwMode="auto">
          <a:xfrm>
            <a:off x="1871135" y="3860800"/>
            <a:ext cx="9218084" cy="579438"/>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defRPr/>
            </a:pPr>
            <a:endParaRPr lang="en-US" sz="3200" b="1" dirty="0" smtClean="0">
              <a:solidFill>
                <a:srgbClr val="000000"/>
              </a:solidFill>
            </a:endParaRPr>
          </a:p>
        </p:txBody>
      </p:sp>
      <p:sp>
        <p:nvSpPr>
          <p:cNvPr id="8" name="Text Box 12"/>
          <p:cNvSpPr txBox="1">
            <a:spLocks noChangeArrowheads="1"/>
          </p:cNvSpPr>
          <p:nvPr userDrawn="1"/>
        </p:nvSpPr>
        <p:spPr bwMode="auto">
          <a:xfrm>
            <a:off x="1871135" y="2997200"/>
            <a:ext cx="9218084" cy="579438"/>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defRPr/>
            </a:pPr>
            <a:endParaRPr lang="en-US" sz="3200" b="1" dirty="0" smtClean="0">
              <a:solidFill>
                <a:srgbClr val="000000"/>
              </a:solidFill>
            </a:endParaRPr>
          </a:p>
        </p:txBody>
      </p:sp>
      <p:sp>
        <p:nvSpPr>
          <p:cNvPr id="9" name="Text Box 14"/>
          <p:cNvSpPr txBox="1">
            <a:spLocks noChangeArrowheads="1"/>
          </p:cNvSpPr>
          <p:nvPr userDrawn="1"/>
        </p:nvSpPr>
        <p:spPr bwMode="auto">
          <a:xfrm>
            <a:off x="1775885" y="2997200"/>
            <a:ext cx="9218083" cy="579438"/>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defRPr/>
            </a:pPr>
            <a:endParaRPr lang="en-US" sz="3200" b="1" dirty="0" smtClean="0">
              <a:solidFill>
                <a:srgbClr val="000000"/>
              </a:solidFill>
            </a:endParaRPr>
          </a:p>
        </p:txBody>
      </p:sp>
      <p:sp>
        <p:nvSpPr>
          <p:cNvPr id="10" name="Text Box 15"/>
          <p:cNvSpPr txBox="1">
            <a:spLocks noChangeArrowheads="1"/>
          </p:cNvSpPr>
          <p:nvPr userDrawn="1"/>
        </p:nvSpPr>
        <p:spPr bwMode="auto">
          <a:xfrm>
            <a:off x="2063753" y="3213100"/>
            <a:ext cx="9218083" cy="579438"/>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defRPr/>
            </a:pPr>
            <a:endParaRPr lang="en-US" sz="3200" b="1" dirty="0" smtClean="0">
              <a:solidFill>
                <a:srgbClr val="000000"/>
              </a:solidFill>
            </a:endParaRPr>
          </a:p>
        </p:txBody>
      </p:sp>
      <p:sp>
        <p:nvSpPr>
          <p:cNvPr id="4099" name="Rectangle 3"/>
          <p:cNvSpPr>
            <a:spLocks noGrp="1" noChangeArrowheads="1"/>
          </p:cNvSpPr>
          <p:nvPr>
            <p:ph type="ctrTitle"/>
          </p:nvPr>
        </p:nvSpPr>
        <p:spPr>
          <a:xfrm>
            <a:off x="912284" y="2708277"/>
            <a:ext cx="10363200" cy="1470025"/>
          </a:xfrm>
        </p:spPr>
        <p:txBody>
          <a:bodyPr/>
          <a:lstStyle>
            <a:lvl1pPr>
              <a:defRPr/>
            </a:lvl1pPr>
          </a:lstStyle>
          <a:p>
            <a:r>
              <a:rPr lang="en-US"/>
              <a:t>Click to edit Master title style</a:t>
            </a:r>
          </a:p>
        </p:txBody>
      </p:sp>
      <p:sp>
        <p:nvSpPr>
          <p:cNvPr id="4100" name="Rectangle 4"/>
          <p:cNvSpPr>
            <a:spLocks noGrp="1" noChangeArrowheads="1"/>
          </p:cNvSpPr>
          <p:nvPr>
            <p:ph type="subTitle" idx="1"/>
          </p:nvPr>
        </p:nvSpPr>
        <p:spPr>
          <a:xfrm>
            <a:off x="1828800" y="4508500"/>
            <a:ext cx="8534400" cy="1130300"/>
          </a:xfrm>
        </p:spPr>
        <p:txBody>
          <a:bodyPr/>
          <a:lstStyle>
            <a:lvl1pPr marL="0" indent="0" algn="ctr">
              <a:buFont typeface="Wingdings" pitchFamily="2" charset="2"/>
              <a:buNone/>
              <a:defRPr/>
            </a:lvl1pPr>
          </a:lstStyle>
          <a:p>
            <a:r>
              <a:rPr lang="en-US"/>
              <a:t>Click to edit Master subtitle style</a:t>
            </a:r>
          </a:p>
        </p:txBody>
      </p:sp>
      <p:sp>
        <p:nvSpPr>
          <p:cNvPr id="11" name="Rectangle 5"/>
          <p:cNvSpPr>
            <a:spLocks noGrp="1" noChangeArrowheads="1"/>
          </p:cNvSpPr>
          <p:nvPr>
            <p:ph type="dt" sz="half" idx="10"/>
          </p:nvPr>
        </p:nvSpPr>
        <p:spPr/>
        <p:txBody>
          <a:bodyPr/>
          <a:lstStyle>
            <a:lvl1pPr>
              <a:defRPr/>
            </a:lvl1pPr>
          </a:lstStyle>
          <a:p>
            <a:pPr>
              <a:defRPr/>
            </a:pPr>
            <a:fld id="{F70DC46F-45EE-43AC-9A3F-FB857474B9F1}" type="datetime3">
              <a:rPr lang="en-US">
                <a:solidFill>
                  <a:srgbClr val="000000"/>
                </a:solidFill>
              </a:rPr>
              <a:pPr>
                <a:defRPr/>
              </a:pPr>
              <a:t>6 November 2018</a:t>
            </a:fld>
            <a:endParaRPr lang="en-US">
              <a:solidFill>
                <a:srgbClr val="000000"/>
              </a:solidFill>
            </a:endParaRPr>
          </a:p>
        </p:txBody>
      </p:sp>
      <p:sp>
        <p:nvSpPr>
          <p:cNvPr id="12" name="Rectangle 6"/>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13" name="Rectangle 7"/>
          <p:cNvSpPr>
            <a:spLocks noGrp="1" noChangeArrowheads="1"/>
          </p:cNvSpPr>
          <p:nvPr>
            <p:ph type="sldNum" sz="quarter" idx="12"/>
          </p:nvPr>
        </p:nvSpPr>
        <p:spPr/>
        <p:txBody>
          <a:bodyPr/>
          <a:lstStyle>
            <a:lvl1pPr>
              <a:defRPr/>
            </a:lvl1pPr>
          </a:lstStyle>
          <a:p>
            <a:pPr>
              <a:defRPr/>
            </a:pPr>
            <a:fld id="{2DADEEE0-697C-4276-8F99-00170E0333F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02777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15F76B71-B8DE-4292-B713-F209C5D9BB6E}" type="datetime3">
              <a:rPr lang="en-US">
                <a:solidFill>
                  <a:srgbClr val="000000"/>
                </a:solidFill>
              </a:rPr>
              <a:pPr>
                <a:defRPr/>
              </a:pPr>
              <a:t>6 November 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39BFB2E-F073-43D2-AE78-F09813178E6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0068775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FDA91CF5-B319-4EEB-9B5A-E15755FA2EEE}"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602408291"/>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8"/>
            <a:ext cx="2794000" cy="5808662"/>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274638"/>
            <a:ext cx="8180917" cy="5808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1F5A793D-2C7D-4915-9664-A1CBED259D08}"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488576196"/>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814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DA0AEB9E-FD0D-48F8-9512-A94DFD91C1B5}"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025765368"/>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able Placeholder 2"/>
          <p:cNvSpPr>
            <a:spLocks noGrp="1"/>
          </p:cNvSpPr>
          <p:nvPr>
            <p:ph type="tbl" idx="1"/>
          </p:nvPr>
        </p:nvSpPr>
        <p:spPr>
          <a:xfrm>
            <a:off x="814917" y="1557338"/>
            <a:ext cx="10972800" cy="4525962"/>
          </a:xfrm>
        </p:spPr>
        <p:txBody>
          <a:bodyPr/>
          <a:lstStyle/>
          <a:p>
            <a:pPr lvl="0"/>
            <a:endParaRPr lang="en-ZA" noProof="0" dirty="0" smtClean="0"/>
          </a:p>
        </p:txBody>
      </p:sp>
      <p:sp>
        <p:nvSpPr>
          <p:cNvPr id="4" name="Rectangle 4"/>
          <p:cNvSpPr>
            <a:spLocks noGrp="1" noChangeArrowheads="1"/>
          </p:cNvSpPr>
          <p:nvPr>
            <p:ph type="dt" sz="half" idx="10"/>
          </p:nvPr>
        </p:nvSpPr>
        <p:spPr>
          <a:ln/>
        </p:spPr>
        <p:txBody>
          <a:bodyPr/>
          <a:lstStyle>
            <a:lvl1pPr>
              <a:defRPr/>
            </a:lvl1pPr>
          </a:lstStyle>
          <a:p>
            <a:pPr>
              <a:defRPr/>
            </a:pPr>
            <a:fld id="{AF424152-979A-4DFF-9DD1-882BA144F2A9}"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253243201"/>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6"/>
            <a:ext cx="103632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E1EB140-0E0C-401F-A7DD-F189A205B98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303283222"/>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B04DB45-C48E-45A9-9808-1FC27FA2836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284952892"/>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21"/>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4FF5A34-D2E9-4550-B979-2CF371DA40D4}"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98783692"/>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14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AD5B6CB7-0703-48FC-BA60-67D516E7AF7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999699822"/>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381"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81"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E53D889C-EA3E-4B55-9608-6C1D23A869F3}" type="datetime1">
              <a:rPr lang="en-US">
                <a:solidFill>
                  <a:srgbClr val="000000"/>
                </a:solidFill>
              </a:rPr>
              <a:pPr>
                <a:defRPr/>
              </a:pPr>
              <a:t>11/6/2018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98428032"/>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118D051A-95CC-441A-80D8-70ED760AFADD}" type="datetime1">
              <a:rPr lang="en-US">
                <a:solidFill>
                  <a:srgbClr val="000000"/>
                </a:solidFill>
              </a:rPr>
              <a:pPr>
                <a:defRPr/>
              </a:pPr>
              <a:t>11/6/2018</a:t>
            </a:fld>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72647601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20713"/>
            <a:ext cx="2743200" cy="5505450"/>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620713"/>
            <a:ext cx="8026400" cy="5505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2000FC09-5C39-430D-909A-D54753FBCEB1}" type="datetime3">
              <a:rPr lang="en-US">
                <a:solidFill>
                  <a:srgbClr val="000000"/>
                </a:solidFill>
              </a:rPr>
              <a:pPr>
                <a:defRPr/>
              </a:pPr>
              <a:t>6 November 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811485F-EE13-4ECA-BA84-8D082892DB4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1924245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B1852CC-DB29-40B3-A5D5-3749E1BAA090}" type="datetime1">
              <a:rPr lang="en-US">
                <a:solidFill>
                  <a:srgbClr val="000000"/>
                </a:solidFill>
              </a:rPr>
              <a:pPr>
                <a:defRPr/>
              </a:pPr>
              <a:t>11/6/2018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246945414"/>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F629A4C-2DCE-47D4-8078-80E8CF0E6376}"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823030028"/>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DFA8861-4D77-4607-ADDD-8CC2EE0EBC1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50954596"/>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FDA91CF5-B319-4EEB-9B5A-E15755FA2EEE}"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602408291"/>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8"/>
            <a:ext cx="2794000" cy="5808662"/>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274638"/>
            <a:ext cx="8180917" cy="5808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1F5A793D-2C7D-4915-9664-A1CBED259D08}"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488576196"/>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814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DA0AEB9E-FD0D-48F8-9512-A94DFD91C1B5}"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025765368"/>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able Placeholder 2"/>
          <p:cNvSpPr>
            <a:spLocks noGrp="1"/>
          </p:cNvSpPr>
          <p:nvPr>
            <p:ph type="tbl" idx="1"/>
          </p:nvPr>
        </p:nvSpPr>
        <p:spPr>
          <a:xfrm>
            <a:off x="814917" y="1557338"/>
            <a:ext cx="10972800" cy="4525962"/>
          </a:xfrm>
        </p:spPr>
        <p:txBody>
          <a:bodyPr/>
          <a:lstStyle/>
          <a:p>
            <a:pPr lvl="0"/>
            <a:endParaRPr lang="en-ZA" noProof="0" dirty="0" smtClean="0"/>
          </a:p>
        </p:txBody>
      </p:sp>
      <p:sp>
        <p:nvSpPr>
          <p:cNvPr id="4" name="Rectangle 4"/>
          <p:cNvSpPr>
            <a:spLocks noGrp="1" noChangeArrowheads="1"/>
          </p:cNvSpPr>
          <p:nvPr>
            <p:ph type="dt" sz="half" idx="10"/>
          </p:nvPr>
        </p:nvSpPr>
        <p:spPr>
          <a:ln/>
        </p:spPr>
        <p:txBody>
          <a:bodyPr/>
          <a:lstStyle>
            <a:lvl1pPr>
              <a:defRPr/>
            </a:lvl1pPr>
          </a:lstStyle>
          <a:p>
            <a:pPr>
              <a:defRPr/>
            </a:pPr>
            <a:fld id="{AF424152-979A-4DFF-9DD1-882BA144F2A9}"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253243201"/>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E1EB140-0E0C-401F-A7DD-F189A205B98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276955889"/>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B04DB45-C48E-45A9-9808-1FC27FA2836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083600248"/>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4FF5A34-D2E9-4550-B979-2CF371DA40D4}"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50553109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620713"/>
            <a:ext cx="10972800" cy="7969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4"/>
            <a:ext cx="10972800" cy="4525963"/>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fld id="{90385D38-DA37-4868-8733-EB44581CDD00}" type="datetime3">
              <a:rPr lang="en-US">
                <a:solidFill>
                  <a:srgbClr val="000000"/>
                </a:solidFill>
              </a:rPr>
              <a:pPr>
                <a:defRPr/>
              </a:pPr>
              <a:t>6 November 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33EE502-E1CF-4BCD-90F8-84B6118EBD1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7997040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14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AD5B6CB7-0703-48FC-BA60-67D516E7AF7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185661522"/>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E53D889C-EA3E-4B55-9608-6C1D23A869F3}" type="datetime1">
              <a:rPr lang="en-US">
                <a:solidFill>
                  <a:srgbClr val="000000"/>
                </a:solidFill>
              </a:rPr>
              <a:pPr>
                <a:defRPr/>
              </a:pPr>
              <a:t>11/6/2018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237442766"/>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118D051A-95CC-441A-80D8-70ED760AFADD}" type="datetime1">
              <a:rPr lang="en-US">
                <a:solidFill>
                  <a:srgbClr val="000000"/>
                </a:solidFill>
              </a:rPr>
              <a:pPr>
                <a:defRPr/>
              </a:pPr>
              <a:t>11/6/2018</a:t>
            </a:fld>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946482886"/>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B1852CC-DB29-40B3-A5D5-3749E1BAA090}" type="datetime1">
              <a:rPr lang="en-US">
                <a:solidFill>
                  <a:srgbClr val="000000"/>
                </a:solidFill>
              </a:rPr>
              <a:pPr>
                <a:defRPr/>
              </a:pPr>
              <a:t>11/6/2018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992865920"/>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F629A4C-2DCE-47D4-8078-80E8CF0E6376}"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529292210"/>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DFA8861-4D77-4607-ADDD-8CC2EE0EBC1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517837283"/>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FDA91CF5-B319-4EEB-9B5A-E15755FA2EEE}"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697134956"/>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8"/>
            <a:ext cx="2794000" cy="5808662"/>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274638"/>
            <a:ext cx="8180917" cy="5808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1F5A793D-2C7D-4915-9664-A1CBED259D08}"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669256057"/>
      </p:ext>
    </p:extLst>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814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DA0AEB9E-FD0D-48F8-9512-A94DFD91C1B5}"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996453633"/>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able Placeholder 2"/>
          <p:cNvSpPr>
            <a:spLocks noGrp="1"/>
          </p:cNvSpPr>
          <p:nvPr>
            <p:ph type="tbl" idx="1"/>
          </p:nvPr>
        </p:nvSpPr>
        <p:spPr>
          <a:xfrm>
            <a:off x="814917" y="1557338"/>
            <a:ext cx="10972800" cy="4525962"/>
          </a:xfrm>
        </p:spPr>
        <p:txBody>
          <a:bodyPr/>
          <a:lstStyle/>
          <a:p>
            <a:pPr lvl="0"/>
            <a:endParaRPr lang="en-ZA" noProof="0" dirty="0" smtClean="0"/>
          </a:p>
        </p:txBody>
      </p:sp>
      <p:sp>
        <p:nvSpPr>
          <p:cNvPr id="4" name="Rectangle 4"/>
          <p:cNvSpPr>
            <a:spLocks noGrp="1" noChangeArrowheads="1"/>
          </p:cNvSpPr>
          <p:nvPr>
            <p:ph type="dt" sz="half" idx="10"/>
          </p:nvPr>
        </p:nvSpPr>
        <p:spPr>
          <a:ln/>
        </p:spPr>
        <p:txBody>
          <a:bodyPr/>
          <a:lstStyle>
            <a:lvl1pPr>
              <a:defRPr/>
            </a:lvl1pPr>
          </a:lstStyle>
          <a:p>
            <a:pPr>
              <a:defRPr/>
            </a:pPr>
            <a:fld id="{AF424152-979A-4DFF-9DD1-882BA144F2A9}"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48394747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12"/>
            <a:ext cx="103632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652D0DCF-6430-453E-962B-892BC693EF00}" type="datetime1">
              <a:rPr lang="en-US" smtClean="0">
                <a:solidFill>
                  <a:srgbClr val="000000"/>
                </a:solidFill>
              </a:rPr>
              <a:pPr>
                <a:defRPr/>
              </a:pPr>
              <a:t>11/6/2018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75920582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H:\doc\Public Service\main.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0"/>
            <a:ext cx="122174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9"/>
          <p:cNvSpPr txBox="1">
            <a:spLocks noChangeArrowheads="1"/>
          </p:cNvSpPr>
          <p:nvPr userDrawn="1"/>
        </p:nvSpPr>
        <p:spPr bwMode="auto">
          <a:xfrm>
            <a:off x="1583267" y="2924175"/>
            <a:ext cx="9218084" cy="579438"/>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defRPr/>
            </a:pPr>
            <a:endParaRPr lang="en-US" sz="3200" b="1" smtClean="0">
              <a:solidFill>
                <a:srgbClr val="000000"/>
              </a:solidFill>
              <a:ea typeface="MS PGothic" pitchFamily="34" charset="-128"/>
            </a:endParaRPr>
          </a:p>
        </p:txBody>
      </p:sp>
      <p:sp>
        <p:nvSpPr>
          <p:cNvPr id="6" name="Text Box 10"/>
          <p:cNvSpPr txBox="1">
            <a:spLocks noChangeArrowheads="1"/>
          </p:cNvSpPr>
          <p:nvPr userDrawn="1"/>
        </p:nvSpPr>
        <p:spPr bwMode="auto">
          <a:xfrm>
            <a:off x="1583267" y="3141666"/>
            <a:ext cx="9218084" cy="579437"/>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defRPr/>
            </a:pPr>
            <a:endParaRPr lang="en-US" sz="3200" b="1" smtClean="0">
              <a:solidFill>
                <a:srgbClr val="000000"/>
              </a:solidFill>
              <a:ea typeface="MS PGothic" pitchFamily="34" charset="-128"/>
            </a:endParaRPr>
          </a:p>
        </p:txBody>
      </p:sp>
      <p:sp>
        <p:nvSpPr>
          <p:cNvPr id="7" name="Text Box 11"/>
          <p:cNvSpPr txBox="1">
            <a:spLocks noChangeArrowheads="1"/>
          </p:cNvSpPr>
          <p:nvPr userDrawn="1"/>
        </p:nvSpPr>
        <p:spPr bwMode="auto">
          <a:xfrm>
            <a:off x="1871135" y="3860800"/>
            <a:ext cx="9218084" cy="579438"/>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defRPr/>
            </a:pPr>
            <a:endParaRPr lang="en-US" sz="3200" b="1" smtClean="0">
              <a:solidFill>
                <a:srgbClr val="000000"/>
              </a:solidFill>
              <a:ea typeface="MS PGothic" pitchFamily="34" charset="-128"/>
            </a:endParaRPr>
          </a:p>
        </p:txBody>
      </p:sp>
      <p:sp>
        <p:nvSpPr>
          <p:cNvPr id="8" name="Text Box 12"/>
          <p:cNvSpPr txBox="1">
            <a:spLocks noChangeArrowheads="1"/>
          </p:cNvSpPr>
          <p:nvPr userDrawn="1"/>
        </p:nvSpPr>
        <p:spPr bwMode="auto">
          <a:xfrm>
            <a:off x="1871135" y="2997200"/>
            <a:ext cx="9218084" cy="579438"/>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defRPr/>
            </a:pPr>
            <a:endParaRPr lang="en-US" sz="3200" b="1" smtClean="0">
              <a:solidFill>
                <a:srgbClr val="000000"/>
              </a:solidFill>
              <a:ea typeface="MS PGothic" pitchFamily="34" charset="-128"/>
            </a:endParaRPr>
          </a:p>
        </p:txBody>
      </p:sp>
      <p:sp>
        <p:nvSpPr>
          <p:cNvPr id="9" name="Text Box 14"/>
          <p:cNvSpPr txBox="1">
            <a:spLocks noChangeArrowheads="1"/>
          </p:cNvSpPr>
          <p:nvPr userDrawn="1"/>
        </p:nvSpPr>
        <p:spPr bwMode="auto">
          <a:xfrm>
            <a:off x="1775885" y="2997200"/>
            <a:ext cx="9218083" cy="579438"/>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defRPr/>
            </a:pPr>
            <a:endParaRPr lang="en-US" sz="3200" b="1" smtClean="0">
              <a:solidFill>
                <a:srgbClr val="000000"/>
              </a:solidFill>
              <a:ea typeface="MS PGothic" pitchFamily="34" charset="-128"/>
            </a:endParaRPr>
          </a:p>
        </p:txBody>
      </p:sp>
      <p:sp>
        <p:nvSpPr>
          <p:cNvPr id="10" name="Text Box 15"/>
          <p:cNvSpPr txBox="1">
            <a:spLocks noChangeArrowheads="1"/>
          </p:cNvSpPr>
          <p:nvPr userDrawn="1"/>
        </p:nvSpPr>
        <p:spPr bwMode="auto">
          <a:xfrm>
            <a:off x="2063753" y="3213100"/>
            <a:ext cx="9218083" cy="579438"/>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defRPr/>
            </a:pPr>
            <a:endParaRPr lang="en-US" sz="3200" b="1" smtClean="0">
              <a:solidFill>
                <a:srgbClr val="000000"/>
              </a:solidFill>
              <a:ea typeface="MS PGothic" pitchFamily="34" charset="-128"/>
            </a:endParaRPr>
          </a:p>
        </p:txBody>
      </p:sp>
      <p:sp>
        <p:nvSpPr>
          <p:cNvPr id="4099" name="Rectangle 3"/>
          <p:cNvSpPr>
            <a:spLocks noGrp="1" noChangeArrowheads="1"/>
          </p:cNvSpPr>
          <p:nvPr>
            <p:ph type="ctrTitle"/>
          </p:nvPr>
        </p:nvSpPr>
        <p:spPr>
          <a:xfrm>
            <a:off x="912284" y="2708277"/>
            <a:ext cx="10363200" cy="1470025"/>
          </a:xfrm>
        </p:spPr>
        <p:txBody>
          <a:bodyPr/>
          <a:lstStyle>
            <a:lvl1pPr>
              <a:defRPr/>
            </a:lvl1pPr>
          </a:lstStyle>
          <a:p>
            <a:r>
              <a:rPr lang="en-US"/>
              <a:t>Click to edit Master title style</a:t>
            </a:r>
          </a:p>
        </p:txBody>
      </p:sp>
      <p:sp>
        <p:nvSpPr>
          <p:cNvPr id="4100" name="Rectangle 4"/>
          <p:cNvSpPr>
            <a:spLocks noGrp="1" noChangeArrowheads="1"/>
          </p:cNvSpPr>
          <p:nvPr>
            <p:ph type="subTitle" idx="1"/>
          </p:nvPr>
        </p:nvSpPr>
        <p:spPr>
          <a:xfrm>
            <a:off x="1828800" y="4508500"/>
            <a:ext cx="8534400" cy="1130300"/>
          </a:xfrm>
        </p:spPr>
        <p:txBody>
          <a:bodyPr/>
          <a:lstStyle>
            <a:lvl1pPr marL="0" indent="0" algn="ctr">
              <a:buFont typeface="Wingdings" pitchFamily="2" charset="2"/>
              <a:buNone/>
              <a:defRPr/>
            </a:lvl1pPr>
          </a:lstStyle>
          <a:p>
            <a:r>
              <a:rPr lang="en-US"/>
              <a:t>Click to edit Master subtitle style</a:t>
            </a:r>
          </a:p>
        </p:txBody>
      </p:sp>
      <p:sp>
        <p:nvSpPr>
          <p:cNvPr id="11" name="Rectangle 5"/>
          <p:cNvSpPr>
            <a:spLocks noGrp="1" noChangeArrowheads="1"/>
          </p:cNvSpPr>
          <p:nvPr>
            <p:ph type="dt" sz="half" idx="10"/>
          </p:nvPr>
        </p:nvSpPr>
        <p:spPr/>
        <p:txBody>
          <a:bodyPr/>
          <a:lstStyle>
            <a:lvl1pPr eaLnBrk="0" hangingPunct="0">
              <a:defRPr>
                <a:latin typeface="Arial" charset="0"/>
                <a:ea typeface="MS PGothic" pitchFamily="34" charset="-128"/>
              </a:defRPr>
            </a:lvl1pPr>
          </a:lstStyle>
          <a:p>
            <a:pPr>
              <a:defRPr/>
            </a:pPr>
            <a:endParaRPr lang="en-US"/>
          </a:p>
        </p:txBody>
      </p:sp>
      <p:sp>
        <p:nvSpPr>
          <p:cNvPr id="12" name="Rectangle 6"/>
          <p:cNvSpPr>
            <a:spLocks noGrp="1" noChangeArrowheads="1"/>
          </p:cNvSpPr>
          <p:nvPr>
            <p:ph type="ftr" sz="quarter" idx="11"/>
          </p:nvPr>
        </p:nvSpPr>
        <p:spPr/>
        <p:txBody>
          <a:bodyPr/>
          <a:lstStyle>
            <a:lvl1pPr eaLnBrk="0" hangingPunct="0">
              <a:defRPr>
                <a:latin typeface="Arial" charset="0"/>
                <a:ea typeface="MS PGothic" pitchFamily="34" charset="-128"/>
              </a:defRPr>
            </a:lvl1pPr>
          </a:lstStyle>
          <a:p>
            <a:pPr>
              <a:defRPr/>
            </a:pPr>
            <a:endParaRPr lang="en-US"/>
          </a:p>
        </p:txBody>
      </p:sp>
      <p:sp>
        <p:nvSpPr>
          <p:cNvPr id="13" name="Rectangle 7"/>
          <p:cNvSpPr>
            <a:spLocks noGrp="1" noChangeArrowheads="1"/>
          </p:cNvSpPr>
          <p:nvPr>
            <p:ph type="sldNum" sz="quarter" idx="12"/>
          </p:nvPr>
        </p:nvSpPr>
        <p:spPr/>
        <p:txBody>
          <a:bodyPr/>
          <a:lstStyle>
            <a:lvl1pPr eaLnBrk="0" hangingPunct="0">
              <a:defRPr>
                <a:latin typeface="Arial" charset="0"/>
                <a:ea typeface="MS PGothic" pitchFamily="34" charset="-128"/>
              </a:defRPr>
            </a:lvl1pPr>
          </a:lstStyle>
          <a:p>
            <a:pPr>
              <a:defRPr/>
            </a:pPr>
            <a:fld id="{8B2D9167-B27D-411B-B442-2FFEA9E0A1B6}" type="slidenum">
              <a:rPr lang="en-US"/>
              <a:pPr>
                <a:defRPr/>
              </a:pPr>
              <a:t>‹#›</a:t>
            </a:fld>
            <a:endParaRPr lang="en-US"/>
          </a:p>
        </p:txBody>
      </p:sp>
    </p:spTree>
    <p:extLst>
      <p:ext uri="{BB962C8B-B14F-4D97-AF65-F5344CB8AC3E}">
        <p14:creationId xmlns:p14="http://schemas.microsoft.com/office/powerpoint/2010/main" val="127956703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eaLnBrk="0" hangingPunct="0">
              <a:defRPr>
                <a:latin typeface="Arial" charset="0"/>
                <a:ea typeface="MS PGothic"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eaLnBrk="0" hangingPunct="0">
              <a:defRPr>
                <a:latin typeface="Arial" charset="0"/>
                <a:ea typeface="MS PGothic"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eaLnBrk="0" hangingPunct="0">
              <a:defRPr>
                <a:latin typeface="Arial" charset="0"/>
                <a:ea typeface="MS PGothic" pitchFamily="34" charset="-128"/>
              </a:defRPr>
            </a:lvl1pPr>
          </a:lstStyle>
          <a:p>
            <a:pPr>
              <a:defRPr/>
            </a:pPr>
            <a:fld id="{C3BB15E3-AD3A-4771-A9BC-159D3A40BA84}" type="slidenum">
              <a:rPr lang="en-US"/>
              <a:pPr>
                <a:defRPr/>
              </a:pPr>
              <a:t>‹#›</a:t>
            </a:fld>
            <a:endParaRPr lang="en-US"/>
          </a:p>
        </p:txBody>
      </p:sp>
    </p:spTree>
    <p:extLst>
      <p:ext uri="{BB962C8B-B14F-4D97-AF65-F5344CB8AC3E}">
        <p14:creationId xmlns:p14="http://schemas.microsoft.com/office/powerpoint/2010/main" val="393448440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4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eaLnBrk="0" hangingPunct="0">
              <a:defRPr>
                <a:latin typeface="Arial" charset="0"/>
                <a:ea typeface="MS PGothic"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eaLnBrk="0" hangingPunct="0">
              <a:defRPr>
                <a:latin typeface="Arial" charset="0"/>
                <a:ea typeface="MS PGothic"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eaLnBrk="0" hangingPunct="0">
              <a:defRPr>
                <a:latin typeface="Arial" charset="0"/>
                <a:ea typeface="MS PGothic" pitchFamily="34" charset="-128"/>
              </a:defRPr>
            </a:lvl1pPr>
          </a:lstStyle>
          <a:p>
            <a:pPr>
              <a:defRPr/>
            </a:pPr>
            <a:fld id="{A23064AD-E449-4BE1-A4E5-EA1D930519B3}" type="slidenum">
              <a:rPr lang="en-US"/>
              <a:pPr>
                <a:defRPr/>
              </a:pPr>
              <a:t>‹#›</a:t>
            </a:fld>
            <a:endParaRPr lang="en-US"/>
          </a:p>
        </p:txBody>
      </p:sp>
    </p:spTree>
    <p:extLst>
      <p:ext uri="{BB962C8B-B14F-4D97-AF65-F5344CB8AC3E}">
        <p14:creationId xmlns:p14="http://schemas.microsoft.com/office/powerpoint/2010/main" val="40729388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4"/>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4"/>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eaLnBrk="0" hangingPunct="0">
              <a:defRPr>
                <a:latin typeface="Arial" charset="0"/>
                <a:ea typeface="MS PGothic" pitchFamily="34" charset="-128"/>
              </a:defRPr>
            </a:lvl1pPr>
          </a:lstStyle>
          <a:p>
            <a:pPr>
              <a:defRPr/>
            </a:pPr>
            <a:endParaRPr lang="en-US"/>
          </a:p>
        </p:txBody>
      </p:sp>
      <p:sp>
        <p:nvSpPr>
          <p:cNvPr id="6" name="Rectangle 5"/>
          <p:cNvSpPr>
            <a:spLocks noGrp="1" noChangeArrowheads="1"/>
          </p:cNvSpPr>
          <p:nvPr>
            <p:ph type="ftr" sz="quarter" idx="11"/>
          </p:nvPr>
        </p:nvSpPr>
        <p:spPr/>
        <p:txBody>
          <a:bodyPr/>
          <a:lstStyle>
            <a:lvl1pPr eaLnBrk="0" hangingPunct="0">
              <a:defRPr>
                <a:latin typeface="Arial" charset="0"/>
                <a:ea typeface="MS PGothic" pitchFamily="34" charset="-128"/>
              </a:defRPr>
            </a:lvl1pPr>
          </a:lstStyle>
          <a:p>
            <a:pPr>
              <a:defRPr/>
            </a:pPr>
            <a:endParaRPr lang="en-US"/>
          </a:p>
        </p:txBody>
      </p:sp>
      <p:sp>
        <p:nvSpPr>
          <p:cNvPr id="7" name="Rectangle 6"/>
          <p:cNvSpPr>
            <a:spLocks noGrp="1" noChangeArrowheads="1"/>
          </p:cNvSpPr>
          <p:nvPr>
            <p:ph type="sldNum" sz="quarter" idx="12"/>
          </p:nvPr>
        </p:nvSpPr>
        <p:spPr/>
        <p:txBody>
          <a:bodyPr/>
          <a:lstStyle>
            <a:lvl1pPr eaLnBrk="0" hangingPunct="0">
              <a:defRPr>
                <a:latin typeface="Arial" charset="0"/>
                <a:ea typeface="MS PGothic" pitchFamily="34" charset="-128"/>
              </a:defRPr>
            </a:lvl1pPr>
          </a:lstStyle>
          <a:p>
            <a:pPr>
              <a:defRPr/>
            </a:pPr>
            <a:fld id="{BCBED496-57D2-4CA3-BF6B-2DDC278FA71B}" type="slidenum">
              <a:rPr lang="en-US"/>
              <a:pPr>
                <a:defRPr/>
              </a:pPr>
              <a:t>‹#›</a:t>
            </a:fld>
            <a:endParaRPr lang="en-US"/>
          </a:p>
        </p:txBody>
      </p:sp>
    </p:spTree>
    <p:extLst>
      <p:ext uri="{BB962C8B-B14F-4D97-AF65-F5344CB8AC3E}">
        <p14:creationId xmlns:p14="http://schemas.microsoft.com/office/powerpoint/2010/main" val="399511204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94"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94"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eaLnBrk="0" hangingPunct="0">
              <a:defRPr>
                <a:latin typeface="Arial" charset="0"/>
                <a:ea typeface="MS PGothic" pitchFamily="34" charset="-128"/>
              </a:defRPr>
            </a:lvl1pPr>
          </a:lstStyle>
          <a:p>
            <a:pPr>
              <a:defRPr/>
            </a:pPr>
            <a:endParaRPr lang="en-US"/>
          </a:p>
        </p:txBody>
      </p:sp>
      <p:sp>
        <p:nvSpPr>
          <p:cNvPr id="8" name="Rectangle 5"/>
          <p:cNvSpPr>
            <a:spLocks noGrp="1" noChangeArrowheads="1"/>
          </p:cNvSpPr>
          <p:nvPr>
            <p:ph type="ftr" sz="quarter" idx="11"/>
          </p:nvPr>
        </p:nvSpPr>
        <p:spPr/>
        <p:txBody>
          <a:bodyPr/>
          <a:lstStyle>
            <a:lvl1pPr eaLnBrk="0" hangingPunct="0">
              <a:defRPr>
                <a:latin typeface="Arial" charset="0"/>
                <a:ea typeface="MS PGothic" pitchFamily="34" charset="-128"/>
              </a:defRPr>
            </a:lvl1pPr>
          </a:lstStyle>
          <a:p>
            <a:pPr>
              <a:defRPr/>
            </a:pPr>
            <a:endParaRPr lang="en-US"/>
          </a:p>
        </p:txBody>
      </p:sp>
      <p:sp>
        <p:nvSpPr>
          <p:cNvPr id="9" name="Rectangle 6"/>
          <p:cNvSpPr>
            <a:spLocks noGrp="1" noChangeArrowheads="1"/>
          </p:cNvSpPr>
          <p:nvPr>
            <p:ph type="sldNum" sz="quarter" idx="12"/>
          </p:nvPr>
        </p:nvSpPr>
        <p:spPr/>
        <p:txBody>
          <a:bodyPr/>
          <a:lstStyle>
            <a:lvl1pPr eaLnBrk="0" hangingPunct="0">
              <a:defRPr>
                <a:latin typeface="Arial" charset="0"/>
                <a:ea typeface="MS PGothic" pitchFamily="34" charset="-128"/>
              </a:defRPr>
            </a:lvl1pPr>
          </a:lstStyle>
          <a:p>
            <a:pPr>
              <a:defRPr/>
            </a:pPr>
            <a:fld id="{92A76D86-F00A-4589-9DDF-8B76CE68D09F}" type="slidenum">
              <a:rPr lang="en-US"/>
              <a:pPr>
                <a:defRPr/>
              </a:pPr>
              <a:t>‹#›</a:t>
            </a:fld>
            <a:endParaRPr lang="en-US"/>
          </a:p>
        </p:txBody>
      </p:sp>
    </p:spTree>
    <p:extLst>
      <p:ext uri="{BB962C8B-B14F-4D97-AF65-F5344CB8AC3E}">
        <p14:creationId xmlns:p14="http://schemas.microsoft.com/office/powerpoint/2010/main" val="159810216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eaLnBrk="0" hangingPunct="0">
              <a:defRPr>
                <a:latin typeface="Arial" charset="0"/>
                <a:ea typeface="MS PGothic" pitchFamily="34" charset="-128"/>
              </a:defRPr>
            </a:lvl1pPr>
          </a:lstStyle>
          <a:p>
            <a:pPr>
              <a:defRPr/>
            </a:pPr>
            <a:endParaRPr lang="en-US"/>
          </a:p>
        </p:txBody>
      </p:sp>
      <p:sp>
        <p:nvSpPr>
          <p:cNvPr id="4" name="Rectangle 5"/>
          <p:cNvSpPr>
            <a:spLocks noGrp="1" noChangeArrowheads="1"/>
          </p:cNvSpPr>
          <p:nvPr>
            <p:ph type="ftr" sz="quarter" idx="11"/>
          </p:nvPr>
        </p:nvSpPr>
        <p:spPr/>
        <p:txBody>
          <a:bodyPr/>
          <a:lstStyle>
            <a:lvl1pPr eaLnBrk="0" hangingPunct="0">
              <a:defRPr>
                <a:latin typeface="Arial" charset="0"/>
                <a:ea typeface="MS PGothic" pitchFamily="34" charset="-128"/>
              </a:defRPr>
            </a:lvl1pPr>
          </a:lstStyle>
          <a:p>
            <a:pPr>
              <a:defRPr/>
            </a:pPr>
            <a:endParaRPr lang="en-US"/>
          </a:p>
        </p:txBody>
      </p:sp>
      <p:sp>
        <p:nvSpPr>
          <p:cNvPr id="5" name="Rectangle 6"/>
          <p:cNvSpPr>
            <a:spLocks noGrp="1" noChangeArrowheads="1"/>
          </p:cNvSpPr>
          <p:nvPr>
            <p:ph type="sldNum" sz="quarter" idx="12"/>
          </p:nvPr>
        </p:nvSpPr>
        <p:spPr/>
        <p:txBody>
          <a:bodyPr/>
          <a:lstStyle>
            <a:lvl1pPr eaLnBrk="0" hangingPunct="0">
              <a:defRPr>
                <a:latin typeface="Arial" charset="0"/>
                <a:ea typeface="MS PGothic" pitchFamily="34" charset="-128"/>
              </a:defRPr>
            </a:lvl1pPr>
          </a:lstStyle>
          <a:p>
            <a:pPr>
              <a:defRPr/>
            </a:pPr>
            <a:fld id="{BB4595C6-B707-4FF2-B9AA-90EBEBBB3614}" type="slidenum">
              <a:rPr lang="en-US"/>
              <a:pPr>
                <a:defRPr/>
              </a:pPr>
              <a:t>‹#›</a:t>
            </a:fld>
            <a:endParaRPr lang="en-US"/>
          </a:p>
        </p:txBody>
      </p:sp>
    </p:spTree>
    <p:extLst>
      <p:ext uri="{BB962C8B-B14F-4D97-AF65-F5344CB8AC3E}">
        <p14:creationId xmlns:p14="http://schemas.microsoft.com/office/powerpoint/2010/main" val="206913935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eaLnBrk="0" hangingPunct="0">
              <a:defRPr>
                <a:latin typeface="Arial" charset="0"/>
                <a:ea typeface="MS PGothic" pitchFamily="34" charset="-128"/>
              </a:defRPr>
            </a:lvl1pPr>
          </a:lstStyle>
          <a:p>
            <a:pPr>
              <a:defRPr/>
            </a:pPr>
            <a:endParaRPr lang="en-US"/>
          </a:p>
        </p:txBody>
      </p:sp>
      <p:sp>
        <p:nvSpPr>
          <p:cNvPr id="3" name="Rectangle 5"/>
          <p:cNvSpPr>
            <a:spLocks noGrp="1" noChangeArrowheads="1"/>
          </p:cNvSpPr>
          <p:nvPr>
            <p:ph type="ftr" sz="quarter" idx="11"/>
          </p:nvPr>
        </p:nvSpPr>
        <p:spPr/>
        <p:txBody>
          <a:bodyPr/>
          <a:lstStyle>
            <a:lvl1pPr eaLnBrk="0" hangingPunct="0">
              <a:defRPr>
                <a:latin typeface="Arial" charset="0"/>
                <a:ea typeface="MS PGothic" pitchFamily="34" charset="-128"/>
              </a:defRPr>
            </a:lvl1pPr>
          </a:lstStyle>
          <a:p>
            <a:pPr>
              <a:defRPr/>
            </a:pPr>
            <a:endParaRPr lang="en-US"/>
          </a:p>
        </p:txBody>
      </p:sp>
      <p:sp>
        <p:nvSpPr>
          <p:cNvPr id="4" name="Rectangle 6"/>
          <p:cNvSpPr>
            <a:spLocks noGrp="1" noChangeArrowheads="1"/>
          </p:cNvSpPr>
          <p:nvPr>
            <p:ph type="sldNum" sz="quarter" idx="12"/>
          </p:nvPr>
        </p:nvSpPr>
        <p:spPr/>
        <p:txBody>
          <a:bodyPr/>
          <a:lstStyle>
            <a:lvl1pPr eaLnBrk="0" hangingPunct="0">
              <a:defRPr>
                <a:latin typeface="Arial" charset="0"/>
                <a:ea typeface="MS PGothic" pitchFamily="34" charset="-128"/>
              </a:defRPr>
            </a:lvl1pPr>
          </a:lstStyle>
          <a:p>
            <a:pPr>
              <a:defRPr/>
            </a:pPr>
            <a:fld id="{FB104137-2930-4BB2-A333-86DA9594F279}" type="slidenum">
              <a:rPr lang="en-US"/>
              <a:pPr>
                <a:defRPr/>
              </a:pPr>
              <a:t>‹#›</a:t>
            </a:fld>
            <a:endParaRPr lang="en-US"/>
          </a:p>
        </p:txBody>
      </p:sp>
    </p:spTree>
    <p:extLst>
      <p:ext uri="{BB962C8B-B14F-4D97-AF65-F5344CB8AC3E}">
        <p14:creationId xmlns:p14="http://schemas.microsoft.com/office/powerpoint/2010/main" val="200690516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eaLnBrk="0" hangingPunct="0">
              <a:defRPr>
                <a:latin typeface="Arial" charset="0"/>
                <a:ea typeface="MS PGothic" pitchFamily="34" charset="-128"/>
              </a:defRPr>
            </a:lvl1pPr>
          </a:lstStyle>
          <a:p>
            <a:pPr>
              <a:defRPr/>
            </a:pPr>
            <a:endParaRPr lang="en-US"/>
          </a:p>
        </p:txBody>
      </p:sp>
      <p:sp>
        <p:nvSpPr>
          <p:cNvPr id="6" name="Rectangle 5"/>
          <p:cNvSpPr>
            <a:spLocks noGrp="1" noChangeArrowheads="1"/>
          </p:cNvSpPr>
          <p:nvPr>
            <p:ph type="ftr" sz="quarter" idx="11"/>
          </p:nvPr>
        </p:nvSpPr>
        <p:spPr/>
        <p:txBody>
          <a:bodyPr/>
          <a:lstStyle>
            <a:lvl1pPr eaLnBrk="0" hangingPunct="0">
              <a:defRPr>
                <a:latin typeface="Arial" charset="0"/>
                <a:ea typeface="MS PGothic" pitchFamily="34" charset="-128"/>
              </a:defRPr>
            </a:lvl1pPr>
          </a:lstStyle>
          <a:p>
            <a:pPr>
              <a:defRPr/>
            </a:pPr>
            <a:endParaRPr lang="en-US"/>
          </a:p>
        </p:txBody>
      </p:sp>
      <p:sp>
        <p:nvSpPr>
          <p:cNvPr id="7" name="Rectangle 6"/>
          <p:cNvSpPr>
            <a:spLocks noGrp="1" noChangeArrowheads="1"/>
          </p:cNvSpPr>
          <p:nvPr>
            <p:ph type="sldNum" sz="quarter" idx="12"/>
          </p:nvPr>
        </p:nvSpPr>
        <p:spPr/>
        <p:txBody>
          <a:bodyPr/>
          <a:lstStyle>
            <a:lvl1pPr eaLnBrk="0" hangingPunct="0">
              <a:defRPr>
                <a:latin typeface="Arial" charset="0"/>
                <a:ea typeface="MS PGothic" pitchFamily="34" charset="-128"/>
              </a:defRPr>
            </a:lvl1pPr>
          </a:lstStyle>
          <a:p>
            <a:pPr>
              <a:defRPr/>
            </a:pPr>
            <a:fld id="{673EB00A-3E2E-40AE-8C6C-A9A0DCA688D9}" type="slidenum">
              <a:rPr lang="en-US"/>
              <a:pPr>
                <a:defRPr/>
              </a:pPr>
              <a:t>‹#›</a:t>
            </a:fld>
            <a:endParaRPr lang="en-US"/>
          </a:p>
        </p:txBody>
      </p:sp>
    </p:spTree>
    <p:extLst>
      <p:ext uri="{BB962C8B-B14F-4D97-AF65-F5344CB8AC3E}">
        <p14:creationId xmlns:p14="http://schemas.microsoft.com/office/powerpoint/2010/main" val="196189482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eaLnBrk="0" hangingPunct="0">
              <a:defRPr>
                <a:latin typeface="Arial" charset="0"/>
                <a:ea typeface="MS PGothic" pitchFamily="34" charset="-128"/>
              </a:defRPr>
            </a:lvl1pPr>
          </a:lstStyle>
          <a:p>
            <a:pPr>
              <a:defRPr/>
            </a:pPr>
            <a:endParaRPr lang="en-US"/>
          </a:p>
        </p:txBody>
      </p:sp>
      <p:sp>
        <p:nvSpPr>
          <p:cNvPr id="6" name="Rectangle 5"/>
          <p:cNvSpPr>
            <a:spLocks noGrp="1" noChangeArrowheads="1"/>
          </p:cNvSpPr>
          <p:nvPr>
            <p:ph type="ftr" sz="quarter" idx="11"/>
          </p:nvPr>
        </p:nvSpPr>
        <p:spPr/>
        <p:txBody>
          <a:bodyPr/>
          <a:lstStyle>
            <a:lvl1pPr eaLnBrk="0" hangingPunct="0">
              <a:defRPr>
                <a:latin typeface="Arial" charset="0"/>
                <a:ea typeface="MS PGothic" pitchFamily="34" charset="-128"/>
              </a:defRPr>
            </a:lvl1pPr>
          </a:lstStyle>
          <a:p>
            <a:pPr>
              <a:defRPr/>
            </a:pPr>
            <a:endParaRPr lang="en-US"/>
          </a:p>
        </p:txBody>
      </p:sp>
      <p:sp>
        <p:nvSpPr>
          <p:cNvPr id="7" name="Rectangle 6"/>
          <p:cNvSpPr>
            <a:spLocks noGrp="1" noChangeArrowheads="1"/>
          </p:cNvSpPr>
          <p:nvPr>
            <p:ph type="sldNum" sz="quarter" idx="12"/>
          </p:nvPr>
        </p:nvSpPr>
        <p:spPr/>
        <p:txBody>
          <a:bodyPr/>
          <a:lstStyle>
            <a:lvl1pPr eaLnBrk="0" hangingPunct="0">
              <a:defRPr>
                <a:latin typeface="Arial" charset="0"/>
                <a:ea typeface="MS PGothic" pitchFamily="34" charset="-128"/>
              </a:defRPr>
            </a:lvl1pPr>
          </a:lstStyle>
          <a:p>
            <a:pPr>
              <a:defRPr/>
            </a:pPr>
            <a:fld id="{B951FE78-BEFF-4991-8BCC-95158F95095D}" type="slidenum">
              <a:rPr lang="en-US"/>
              <a:pPr>
                <a:defRPr/>
              </a:pPr>
              <a:t>‹#›</a:t>
            </a:fld>
            <a:endParaRPr lang="en-US"/>
          </a:p>
        </p:txBody>
      </p:sp>
    </p:spTree>
    <p:extLst>
      <p:ext uri="{BB962C8B-B14F-4D97-AF65-F5344CB8AC3E}">
        <p14:creationId xmlns:p14="http://schemas.microsoft.com/office/powerpoint/2010/main" val="319419660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eaLnBrk="0" hangingPunct="0">
              <a:defRPr>
                <a:latin typeface="Arial" charset="0"/>
                <a:ea typeface="MS PGothic"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eaLnBrk="0" hangingPunct="0">
              <a:defRPr>
                <a:latin typeface="Arial" charset="0"/>
                <a:ea typeface="MS PGothic"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eaLnBrk="0" hangingPunct="0">
              <a:defRPr>
                <a:latin typeface="Arial" charset="0"/>
                <a:ea typeface="MS PGothic" pitchFamily="34" charset="-128"/>
              </a:defRPr>
            </a:lvl1pPr>
          </a:lstStyle>
          <a:p>
            <a:pPr>
              <a:defRPr/>
            </a:pPr>
            <a:fld id="{45920EC9-7BD8-4778-8448-A530092F8447}" type="slidenum">
              <a:rPr lang="en-US"/>
              <a:pPr>
                <a:defRPr/>
              </a:pPr>
              <a:t>‹#›</a:t>
            </a:fld>
            <a:endParaRPr lang="en-US"/>
          </a:p>
        </p:txBody>
      </p:sp>
    </p:spTree>
    <p:extLst>
      <p:ext uri="{BB962C8B-B14F-4D97-AF65-F5344CB8AC3E}">
        <p14:creationId xmlns:p14="http://schemas.microsoft.com/office/powerpoint/2010/main" val="33026625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23"/>
          <p:cNvSpPr>
            <a:spLocks noChangeArrowheads="1"/>
          </p:cNvSpPr>
          <p:nvPr userDrawn="1"/>
        </p:nvSpPr>
        <p:spPr bwMode="auto">
          <a:xfrm>
            <a:off x="8976784" y="6237288"/>
            <a:ext cx="2590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fontAlgn="base">
              <a:spcBef>
                <a:spcPct val="0"/>
              </a:spcBef>
              <a:spcAft>
                <a:spcPct val="0"/>
              </a:spcAft>
            </a:pPr>
            <a:fld id="{5506BCEF-7F8F-48EB-98A4-662D28F08773}" type="slidenum">
              <a:rPr lang="en-US" sz="1400" smtClean="0">
                <a:solidFill>
                  <a:srgbClr val="FFFFFF"/>
                </a:solidFill>
                <a:ea typeface="MS PGothic" pitchFamily="34" charset="-128"/>
              </a:rPr>
              <a:pPr algn="r" fontAlgn="base">
                <a:spcBef>
                  <a:spcPct val="0"/>
                </a:spcBef>
                <a:spcAft>
                  <a:spcPct val="0"/>
                </a:spcAft>
              </a:pPr>
              <a:t>‹#›</a:t>
            </a:fld>
            <a:endParaRPr lang="en-US" sz="1400" smtClean="0">
              <a:solidFill>
                <a:srgbClr val="FFFFFF"/>
              </a:solidFill>
              <a:ea typeface="MS PGothic" pitchFamily="34" charset="-128"/>
            </a:endParaRPr>
          </a:p>
        </p:txBody>
      </p:sp>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p:txBody>
          <a:bodyPr/>
          <a:lstStyle>
            <a:lvl1pPr>
              <a:defRPr/>
            </a:lvl1pPr>
          </a:lstStyle>
          <a:p>
            <a:pPr>
              <a:defRPr/>
            </a:pPr>
            <a:fld id="{58F04795-699C-4FA0-80FA-DD85C4AA6AFB}" type="datetime1">
              <a:rPr lang="en-US" smtClean="0">
                <a:solidFill>
                  <a:srgbClr val="000000"/>
                </a:solidFill>
              </a:rPr>
              <a:pPr>
                <a:defRPr/>
              </a:pPr>
              <a:t>11/6/2018</a:t>
            </a:fld>
            <a:endParaRPr lang="en-US">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51068462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20713"/>
            <a:ext cx="2743200" cy="5505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620713"/>
            <a:ext cx="8026400" cy="5505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eaLnBrk="0" hangingPunct="0">
              <a:defRPr>
                <a:latin typeface="Arial" charset="0"/>
                <a:ea typeface="MS PGothic"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eaLnBrk="0" hangingPunct="0">
              <a:defRPr>
                <a:latin typeface="Arial" charset="0"/>
                <a:ea typeface="MS PGothic"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eaLnBrk="0" hangingPunct="0">
              <a:defRPr>
                <a:latin typeface="Arial" charset="0"/>
                <a:ea typeface="MS PGothic" pitchFamily="34" charset="-128"/>
              </a:defRPr>
            </a:lvl1pPr>
          </a:lstStyle>
          <a:p>
            <a:pPr>
              <a:defRPr/>
            </a:pPr>
            <a:fld id="{7FD285E6-B9E2-45CD-AF29-F78BEC63AFC6}" type="slidenum">
              <a:rPr lang="en-US"/>
              <a:pPr>
                <a:defRPr/>
              </a:pPr>
              <a:t>‹#›</a:t>
            </a:fld>
            <a:endParaRPr lang="en-US"/>
          </a:p>
        </p:txBody>
      </p:sp>
    </p:spTree>
    <p:extLst>
      <p:ext uri="{BB962C8B-B14F-4D97-AF65-F5344CB8AC3E}">
        <p14:creationId xmlns:p14="http://schemas.microsoft.com/office/powerpoint/2010/main" val="384421470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20713"/>
            <a:ext cx="10972800" cy="7969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4"/>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4"/>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eaLnBrk="0" hangingPunct="0">
              <a:defRPr>
                <a:latin typeface="Arial" charset="0"/>
                <a:ea typeface="MS PGothic" pitchFamily="34" charset="-128"/>
              </a:defRPr>
            </a:lvl1pPr>
          </a:lstStyle>
          <a:p>
            <a:pPr>
              <a:defRPr/>
            </a:pPr>
            <a:endParaRPr lang="en-US"/>
          </a:p>
        </p:txBody>
      </p:sp>
      <p:sp>
        <p:nvSpPr>
          <p:cNvPr id="6" name="Rectangle 5"/>
          <p:cNvSpPr>
            <a:spLocks noGrp="1" noChangeArrowheads="1"/>
          </p:cNvSpPr>
          <p:nvPr>
            <p:ph type="ftr" sz="quarter" idx="11"/>
          </p:nvPr>
        </p:nvSpPr>
        <p:spPr/>
        <p:txBody>
          <a:bodyPr/>
          <a:lstStyle>
            <a:lvl1pPr eaLnBrk="0" hangingPunct="0">
              <a:defRPr>
                <a:latin typeface="Arial" charset="0"/>
                <a:ea typeface="MS PGothic" pitchFamily="34" charset="-128"/>
              </a:defRPr>
            </a:lvl1pPr>
          </a:lstStyle>
          <a:p>
            <a:pPr>
              <a:defRPr/>
            </a:pPr>
            <a:endParaRPr lang="en-US"/>
          </a:p>
        </p:txBody>
      </p:sp>
      <p:sp>
        <p:nvSpPr>
          <p:cNvPr id="7" name="Rectangle 6"/>
          <p:cNvSpPr>
            <a:spLocks noGrp="1" noChangeArrowheads="1"/>
          </p:cNvSpPr>
          <p:nvPr>
            <p:ph type="sldNum" sz="quarter" idx="12"/>
          </p:nvPr>
        </p:nvSpPr>
        <p:spPr/>
        <p:txBody>
          <a:bodyPr/>
          <a:lstStyle>
            <a:lvl1pPr eaLnBrk="0" hangingPunct="0">
              <a:defRPr>
                <a:latin typeface="Arial" charset="0"/>
                <a:ea typeface="MS PGothic" pitchFamily="34" charset="-128"/>
              </a:defRPr>
            </a:lvl1pPr>
          </a:lstStyle>
          <a:p>
            <a:pPr>
              <a:defRPr/>
            </a:pPr>
            <a:fld id="{E8B6F3C5-6846-4DE2-8D2B-E2D575712EAD}" type="slidenum">
              <a:rPr lang="en-US"/>
              <a:pPr>
                <a:defRPr/>
              </a:pPr>
              <a:t>‹#›</a:t>
            </a:fld>
            <a:endParaRPr lang="en-US"/>
          </a:p>
        </p:txBody>
      </p:sp>
    </p:spTree>
    <p:extLst>
      <p:ext uri="{BB962C8B-B14F-4D97-AF65-F5344CB8AC3E}">
        <p14:creationId xmlns:p14="http://schemas.microsoft.com/office/powerpoint/2010/main" val="289475190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784"/>
            <a:ext cx="103632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5B03459D-22A0-4C3E-A63A-255AB46653D6}"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78081407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AAF922B9-BD0F-446A-8550-E1CB4DD30A14}"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04821966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259"/>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CF1DCA0E-52BF-45B5-A190-D849294815B2}"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0057526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14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099B9EE9-A96F-4D86-8C48-D28DDABBC737}"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70839914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535"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535"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906ADBBD-0476-487C-BCCF-4CF2ABF245A5}" type="datetime1">
              <a:rPr lang="en-US">
                <a:solidFill>
                  <a:srgbClr val="000000"/>
                </a:solidFill>
              </a:rPr>
              <a:pPr>
                <a:defRPr/>
              </a:pPr>
              <a:t>11/6/2018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81712597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E049D663-4C39-40B6-AEF6-7D6677AC2088}" type="datetime1">
              <a:rPr lang="en-US">
                <a:solidFill>
                  <a:srgbClr val="000000"/>
                </a:solidFill>
              </a:rPr>
              <a:pPr>
                <a:defRPr/>
              </a:pPr>
              <a:t>11/6/2018</a:t>
            </a:fld>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28331765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FBCC2BE-7143-4E63-BF1B-3C24F4BD7C27}" type="datetime1">
              <a:rPr lang="en-US">
                <a:solidFill>
                  <a:srgbClr val="000000"/>
                </a:solidFill>
              </a:rPr>
              <a:pPr>
                <a:defRPr/>
              </a:pPr>
              <a:t>11/6/2018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918626385"/>
      </p:ext>
    </p:extLst>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BFFCDA34-BB9E-45D3-A863-35DD1F8CD5C8}"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7549385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87"/>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37421114-D235-47C8-8FE7-3DB5D47FF519}" type="datetime1">
              <a:rPr lang="en-US" smtClean="0">
                <a:solidFill>
                  <a:srgbClr val="000000"/>
                </a:solidFill>
              </a:rPr>
              <a:pPr>
                <a:defRPr/>
              </a:pPr>
              <a:t>11/6/2018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90529013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CCBF598F-8649-4EAE-A6B3-42855F6D4ECC}"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425810270"/>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C4BB9865-E7D0-4FC9-8F92-D497F4CE920F}"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367474058"/>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8"/>
            <a:ext cx="2794000" cy="5808662"/>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274638"/>
            <a:ext cx="8180917" cy="5808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91BF47DC-AE35-4319-BE6D-C5B8D7A2FBB9}"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784811105"/>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814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D8FE8762-CA84-43F0-9D43-AE3E122428E4}"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920761379"/>
      </p:ext>
    </p:extLst>
  </p:cSld>
  <p:clrMapOvr>
    <a:masterClrMapping/>
  </p:clrMapOvr>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able Placeholder 2"/>
          <p:cNvSpPr>
            <a:spLocks noGrp="1"/>
          </p:cNvSpPr>
          <p:nvPr>
            <p:ph type="tbl" idx="1"/>
          </p:nvPr>
        </p:nvSpPr>
        <p:spPr>
          <a:xfrm>
            <a:off x="814917" y="1557338"/>
            <a:ext cx="10972800" cy="4525962"/>
          </a:xfrm>
        </p:spPr>
        <p:txBody>
          <a:bodyPr/>
          <a:lstStyle/>
          <a:p>
            <a:pPr lvl="0"/>
            <a:endParaRPr lang="en-ZA" noProof="0" dirty="0" smtClean="0"/>
          </a:p>
        </p:txBody>
      </p:sp>
      <p:sp>
        <p:nvSpPr>
          <p:cNvPr id="4" name="Rectangle 4"/>
          <p:cNvSpPr>
            <a:spLocks noGrp="1" noChangeArrowheads="1"/>
          </p:cNvSpPr>
          <p:nvPr>
            <p:ph type="dt" sz="half" idx="10"/>
          </p:nvPr>
        </p:nvSpPr>
        <p:spPr>
          <a:ln/>
        </p:spPr>
        <p:txBody>
          <a:bodyPr/>
          <a:lstStyle>
            <a:lvl1pPr>
              <a:defRPr/>
            </a:lvl1pPr>
          </a:lstStyle>
          <a:p>
            <a:pPr>
              <a:defRPr/>
            </a:pPr>
            <a:fld id="{6448EA00-C086-42FD-BD8A-ABCD32881A2B}"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48479697"/>
      </p:ext>
    </p:extLst>
  </p:cSld>
  <p:clrMapOvr>
    <a:masterClrMapping/>
  </p:clrMapOvr>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664"/>
            <a:ext cx="103632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E1EB140-0E0C-401F-A7DD-F189A205B98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548576068"/>
      </p:ext>
    </p:extLst>
  </p:cSld>
  <p:clrMapOvr>
    <a:masterClrMapping/>
  </p:clrMapOvr>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B04DB45-C48E-45A9-9808-1FC27FA2836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880106733"/>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139"/>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4FF5A34-D2E9-4550-B979-2CF371DA40D4}"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853290950"/>
      </p:ext>
    </p:extLst>
  </p:cSld>
  <p:clrMapOvr>
    <a:masterClrMapping/>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14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AD5B6CB7-0703-48FC-BA60-67D516E7AF7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303247072"/>
      </p:ext>
    </p:extLst>
  </p:cSld>
  <p:clrMapOvr>
    <a:masterClrMapping/>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526"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526"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E53D889C-EA3E-4B55-9608-6C1D23A869F3}" type="datetime1">
              <a:rPr lang="en-US">
                <a:solidFill>
                  <a:srgbClr val="000000"/>
                </a:solidFill>
              </a:rPr>
              <a:pPr>
                <a:defRPr/>
              </a:pPr>
              <a:t>11/6/2018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23507140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14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4A829433-649B-4288-92FA-A72A9148FF1C}" type="datetime1">
              <a:rPr lang="en-US" smtClean="0">
                <a:solidFill>
                  <a:srgbClr val="000000"/>
                </a:solidFill>
              </a:rPr>
              <a:pPr>
                <a:defRPr/>
              </a:pPr>
              <a:t>11/6/2018</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44260469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118D051A-95CC-441A-80D8-70ED760AFADD}" type="datetime1">
              <a:rPr lang="en-US">
                <a:solidFill>
                  <a:srgbClr val="000000"/>
                </a:solidFill>
              </a:rPr>
              <a:pPr>
                <a:defRPr/>
              </a:pPr>
              <a:t>11/6/2018</a:t>
            </a:fld>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363976040"/>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B1852CC-DB29-40B3-A5D5-3749E1BAA090}" type="datetime1">
              <a:rPr lang="en-US">
                <a:solidFill>
                  <a:srgbClr val="000000"/>
                </a:solidFill>
              </a:rPr>
              <a:pPr>
                <a:defRPr/>
              </a:pPr>
              <a:t>11/6/2018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44162987"/>
      </p:ext>
    </p:extLst>
  </p:cSld>
  <p:clrMapOvr>
    <a:masterClrMapping/>
  </p:clrMapOvr>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F629A4C-2DCE-47D4-8078-80E8CF0E6376}"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822317547"/>
      </p:ext>
    </p:extLst>
  </p:cSld>
  <p:clrMapOvr>
    <a:masterClrMapping/>
  </p:clrMapOvr>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DFA8861-4D77-4607-ADDD-8CC2EE0EBC1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81119353"/>
      </p:ext>
    </p:extLst>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FDA91CF5-B319-4EEB-9B5A-E15755FA2EEE}"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86207039"/>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8"/>
            <a:ext cx="2794000" cy="5808662"/>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274638"/>
            <a:ext cx="8180917" cy="5808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1F5A793D-2C7D-4915-9664-A1CBED259D08}"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013990400"/>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814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DA0AEB9E-FD0D-48F8-9512-A94DFD91C1B5}"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784290926"/>
      </p:ext>
    </p:extLst>
  </p:cSld>
  <p:clrMapOvr>
    <a:masterClrMapping/>
  </p:clrMapOvr>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able Placeholder 2"/>
          <p:cNvSpPr>
            <a:spLocks noGrp="1"/>
          </p:cNvSpPr>
          <p:nvPr>
            <p:ph type="tbl" idx="1"/>
          </p:nvPr>
        </p:nvSpPr>
        <p:spPr>
          <a:xfrm>
            <a:off x="814917" y="1557338"/>
            <a:ext cx="10972800" cy="4525962"/>
          </a:xfrm>
        </p:spPr>
        <p:txBody>
          <a:bodyPr/>
          <a:lstStyle/>
          <a:p>
            <a:pPr lvl="0"/>
            <a:endParaRPr lang="en-ZA" noProof="0" dirty="0" smtClean="0"/>
          </a:p>
        </p:txBody>
      </p:sp>
      <p:sp>
        <p:nvSpPr>
          <p:cNvPr id="4" name="Rectangle 4"/>
          <p:cNvSpPr>
            <a:spLocks noGrp="1" noChangeArrowheads="1"/>
          </p:cNvSpPr>
          <p:nvPr>
            <p:ph type="dt" sz="half" idx="10"/>
          </p:nvPr>
        </p:nvSpPr>
        <p:spPr>
          <a:ln/>
        </p:spPr>
        <p:txBody>
          <a:bodyPr/>
          <a:lstStyle>
            <a:lvl1pPr>
              <a:defRPr/>
            </a:lvl1pPr>
          </a:lstStyle>
          <a:p>
            <a:pPr>
              <a:defRPr/>
            </a:pPr>
            <a:fld id="{AF424152-979A-4DFF-9DD1-882BA144F2A9}"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57030501"/>
      </p:ext>
    </p:extLst>
  </p:cSld>
  <p:clrMapOvr>
    <a:masterClrMapping/>
  </p:clrMapOvr>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60"/>
            <a:ext cx="103632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1A6A3E30-4BC8-4381-808C-9DC6BAA2A432}" type="datetime1">
              <a:rPr lang="en-US">
                <a:solidFill>
                  <a:srgbClr val="000000"/>
                </a:solidFill>
              </a:rPr>
              <a:pPr>
                <a:defRPr/>
              </a:pPr>
              <a:t>11/6/2018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F76B085-5819-46AE-A593-E7CED8059DC0}" type="slidenum">
              <a:rPr lang="en-US" altLang="en-US">
                <a:solidFill>
                  <a:srgbClr val="FFFFFF"/>
                </a:solidFill>
              </a:rPr>
              <a:pPr>
                <a:defRPr/>
              </a:pPr>
              <a:t>‹#›</a:t>
            </a:fld>
            <a:endParaRPr lang="en-US" altLang="en-US" dirty="0">
              <a:solidFill>
                <a:srgbClr val="FFFFFF"/>
              </a:solidFill>
            </a:endParaRPr>
          </a:p>
        </p:txBody>
      </p:sp>
    </p:spTree>
    <p:extLst>
      <p:ext uri="{BB962C8B-B14F-4D97-AF65-F5344CB8AC3E}">
        <p14:creationId xmlns:p14="http://schemas.microsoft.com/office/powerpoint/2010/main" val="189272032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A019E5E7-9E95-4249-B924-03C5F773F097}" type="datetime1">
              <a:rPr lang="en-US">
                <a:solidFill>
                  <a:srgbClr val="000000"/>
                </a:solidFill>
              </a:rPr>
              <a:pPr>
                <a:defRPr/>
              </a:pPr>
              <a:t>11/6/2018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05F7F95-8846-402C-921B-96D94CC8E1FB}" type="slidenum">
              <a:rPr lang="en-US" altLang="en-US">
                <a:solidFill>
                  <a:srgbClr val="FFFFFF"/>
                </a:solidFill>
              </a:rPr>
              <a:pPr>
                <a:defRPr/>
              </a:pPr>
              <a:t>‹#›</a:t>
            </a:fld>
            <a:endParaRPr lang="en-US" altLang="en-US" dirty="0">
              <a:solidFill>
                <a:srgbClr val="FFFFFF"/>
              </a:solidFill>
            </a:endParaRPr>
          </a:p>
        </p:txBody>
      </p:sp>
    </p:spTree>
    <p:extLst>
      <p:ext uri="{BB962C8B-B14F-4D97-AF65-F5344CB8AC3E}">
        <p14:creationId xmlns:p14="http://schemas.microsoft.com/office/powerpoint/2010/main" val="9947782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425"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25"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90E7EBA2-D640-410E-B5EE-EB847E7066AA}" type="datetime1">
              <a:rPr lang="en-US" smtClean="0">
                <a:solidFill>
                  <a:srgbClr val="000000"/>
                </a:solidFill>
              </a:rPr>
              <a:pPr>
                <a:defRPr/>
              </a:pPr>
              <a:t>11/6/2018</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925574535"/>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35"/>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7AC2602A-8AC7-44D6-AAE9-3A11F9E138C0}" type="datetime1">
              <a:rPr lang="en-US">
                <a:solidFill>
                  <a:srgbClr val="000000"/>
                </a:solidFill>
              </a:rPr>
              <a:pPr>
                <a:defRPr/>
              </a:pPr>
              <a:t>11/6/2018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D89CF98-F3CE-48A5-B5FC-BC47E9438E01}" type="slidenum">
              <a:rPr lang="en-US" altLang="en-US">
                <a:solidFill>
                  <a:srgbClr val="FFFFFF"/>
                </a:solidFill>
              </a:rPr>
              <a:pPr>
                <a:defRPr/>
              </a:pPr>
              <a:t>‹#›</a:t>
            </a:fld>
            <a:endParaRPr lang="en-US" altLang="en-US" dirty="0">
              <a:solidFill>
                <a:srgbClr val="FFFFFF"/>
              </a:solidFill>
            </a:endParaRPr>
          </a:p>
        </p:txBody>
      </p:sp>
    </p:spTree>
    <p:extLst>
      <p:ext uri="{BB962C8B-B14F-4D97-AF65-F5344CB8AC3E}">
        <p14:creationId xmlns:p14="http://schemas.microsoft.com/office/powerpoint/2010/main" val="236067518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320CCA06-95B8-4231-9D9A-B602F93926D5}" type="datetime1">
              <a:rPr lang="en-US">
                <a:solidFill>
                  <a:srgbClr val="000000"/>
                </a:solidFill>
              </a:rPr>
              <a:pPr>
                <a:defRPr/>
              </a:pPr>
              <a:t>11/6/2018</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2F8A82A-51F8-4592-9196-07C52CF2CD04}" type="slidenum">
              <a:rPr lang="en-US" altLang="en-US">
                <a:solidFill>
                  <a:srgbClr val="FFFFFF"/>
                </a:solidFill>
              </a:rPr>
              <a:pPr>
                <a:defRPr/>
              </a:pPr>
              <a:t>‹#›</a:t>
            </a:fld>
            <a:endParaRPr lang="en-US" altLang="en-US" dirty="0">
              <a:solidFill>
                <a:srgbClr val="FFFFFF"/>
              </a:solidFill>
            </a:endParaRPr>
          </a:p>
        </p:txBody>
      </p:sp>
    </p:spTree>
    <p:extLst>
      <p:ext uri="{BB962C8B-B14F-4D97-AF65-F5344CB8AC3E}">
        <p14:creationId xmlns:p14="http://schemas.microsoft.com/office/powerpoint/2010/main" val="1585383774"/>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39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9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464B3653-D658-4499-B1CD-CA327B9FA18D}" type="datetime1">
              <a:rPr lang="en-US">
                <a:solidFill>
                  <a:srgbClr val="000000"/>
                </a:solidFill>
              </a:rPr>
              <a:pPr>
                <a:defRPr/>
              </a:pPr>
              <a:t>11/6/2018</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F24F516-0E83-4A0B-8CCE-4EF27DE34EA5}" type="slidenum">
              <a:rPr lang="en-US" altLang="en-US">
                <a:solidFill>
                  <a:srgbClr val="FFFFFF"/>
                </a:solidFill>
              </a:rPr>
              <a:pPr>
                <a:defRPr/>
              </a:pPr>
              <a:t>‹#›</a:t>
            </a:fld>
            <a:endParaRPr lang="en-US" altLang="en-US" dirty="0">
              <a:solidFill>
                <a:srgbClr val="FFFFFF"/>
              </a:solidFill>
            </a:endParaRPr>
          </a:p>
        </p:txBody>
      </p:sp>
    </p:spTree>
    <p:extLst>
      <p:ext uri="{BB962C8B-B14F-4D97-AF65-F5344CB8AC3E}">
        <p14:creationId xmlns:p14="http://schemas.microsoft.com/office/powerpoint/2010/main" val="357087368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3C85C289-8235-451A-9282-6DA5B66DF9BC}" type="datetime1">
              <a:rPr lang="en-US">
                <a:solidFill>
                  <a:srgbClr val="000000"/>
                </a:solidFill>
              </a:rPr>
              <a:pPr>
                <a:defRPr/>
              </a:pPr>
              <a:t>11/6/2018</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0ABEFA68-FAC7-4D06-9312-9408DBE1CEEB}" type="slidenum">
              <a:rPr lang="en-US" altLang="en-US">
                <a:solidFill>
                  <a:srgbClr val="FFFFFF"/>
                </a:solidFill>
              </a:rPr>
              <a:pPr>
                <a:defRPr/>
              </a:pPr>
              <a:t>‹#›</a:t>
            </a:fld>
            <a:endParaRPr lang="en-US" altLang="en-US" dirty="0">
              <a:solidFill>
                <a:srgbClr val="FFFFFF"/>
              </a:solidFill>
            </a:endParaRPr>
          </a:p>
        </p:txBody>
      </p:sp>
    </p:spTree>
    <p:extLst>
      <p:ext uri="{BB962C8B-B14F-4D97-AF65-F5344CB8AC3E}">
        <p14:creationId xmlns:p14="http://schemas.microsoft.com/office/powerpoint/2010/main" val="401676404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7C9AD03E-2696-4AAC-B580-0E4ADFA83A3B}" type="datetime1">
              <a:rPr lang="en-US">
                <a:solidFill>
                  <a:srgbClr val="000000"/>
                </a:solidFill>
              </a:rPr>
              <a:pPr>
                <a:defRPr/>
              </a:pPr>
              <a:t>11/6/2018</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89FC294-F659-4AD9-BE80-C87AC449727D}" type="slidenum">
              <a:rPr lang="en-US" altLang="en-US">
                <a:solidFill>
                  <a:srgbClr val="FFFFFF"/>
                </a:solidFill>
              </a:rPr>
              <a:pPr>
                <a:defRPr/>
              </a:pPr>
              <a:t>‹#›</a:t>
            </a:fld>
            <a:endParaRPr lang="en-US" altLang="en-US" dirty="0">
              <a:solidFill>
                <a:srgbClr val="FFFFFF"/>
              </a:solidFill>
            </a:endParaRPr>
          </a:p>
        </p:txBody>
      </p:sp>
    </p:spTree>
    <p:extLst>
      <p:ext uri="{BB962C8B-B14F-4D97-AF65-F5344CB8AC3E}">
        <p14:creationId xmlns:p14="http://schemas.microsoft.com/office/powerpoint/2010/main" val="276533727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2FEA5004-F613-4726-B528-4348F5D8D7AA}" type="datetime1">
              <a:rPr lang="en-US">
                <a:solidFill>
                  <a:srgbClr val="000000"/>
                </a:solidFill>
              </a:rPr>
              <a:pPr>
                <a:defRPr/>
              </a:pPr>
              <a:t>11/6/2018</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C9A44E1-2F65-4EDB-BE3E-09585EDEDC77}" type="slidenum">
              <a:rPr lang="en-US" altLang="en-US">
                <a:solidFill>
                  <a:srgbClr val="FFFFFF"/>
                </a:solidFill>
              </a:rPr>
              <a:pPr>
                <a:defRPr/>
              </a:pPr>
              <a:t>‹#›</a:t>
            </a:fld>
            <a:endParaRPr lang="en-US" altLang="en-US" dirty="0">
              <a:solidFill>
                <a:srgbClr val="FFFFFF"/>
              </a:solidFill>
            </a:endParaRPr>
          </a:p>
        </p:txBody>
      </p:sp>
    </p:spTree>
    <p:extLst>
      <p:ext uri="{BB962C8B-B14F-4D97-AF65-F5344CB8AC3E}">
        <p14:creationId xmlns:p14="http://schemas.microsoft.com/office/powerpoint/2010/main" val="357954478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3878719-1465-4275-8E3C-A9F88DCB259F}" type="datetime1">
              <a:rPr lang="en-US">
                <a:solidFill>
                  <a:srgbClr val="000000"/>
                </a:solidFill>
              </a:rPr>
              <a:pPr>
                <a:defRPr/>
              </a:pPr>
              <a:t>11/6/2018</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127335-A3C1-4622-A76B-ACFCBE509EC2}" type="slidenum">
              <a:rPr lang="en-US" altLang="en-US">
                <a:solidFill>
                  <a:srgbClr val="FFFFFF"/>
                </a:solidFill>
              </a:rPr>
              <a:pPr>
                <a:defRPr/>
              </a:pPr>
              <a:t>‹#›</a:t>
            </a:fld>
            <a:endParaRPr lang="en-US" altLang="en-US" dirty="0">
              <a:solidFill>
                <a:srgbClr val="FFFFFF"/>
              </a:solidFill>
            </a:endParaRPr>
          </a:p>
        </p:txBody>
      </p:sp>
    </p:spTree>
    <p:extLst>
      <p:ext uri="{BB962C8B-B14F-4D97-AF65-F5344CB8AC3E}">
        <p14:creationId xmlns:p14="http://schemas.microsoft.com/office/powerpoint/2010/main" val="1597172196"/>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27C6F918-5C47-4A06-8C2A-B198FCA0FB3B}" type="datetime1">
              <a:rPr lang="en-US">
                <a:solidFill>
                  <a:srgbClr val="000000"/>
                </a:solidFill>
              </a:rPr>
              <a:pPr>
                <a:defRPr/>
              </a:pPr>
              <a:t>11/6/2018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FC8FB8-74B0-4537-90E3-F3B46077817D}" type="slidenum">
              <a:rPr lang="en-US" altLang="en-US">
                <a:solidFill>
                  <a:srgbClr val="FFFFFF"/>
                </a:solidFill>
              </a:rPr>
              <a:pPr>
                <a:defRPr/>
              </a:pPr>
              <a:t>‹#›</a:t>
            </a:fld>
            <a:endParaRPr lang="en-US" altLang="en-US" dirty="0">
              <a:solidFill>
                <a:srgbClr val="FFFFFF"/>
              </a:solidFill>
            </a:endParaRPr>
          </a:p>
        </p:txBody>
      </p:sp>
    </p:spTree>
    <p:extLst>
      <p:ext uri="{BB962C8B-B14F-4D97-AF65-F5344CB8AC3E}">
        <p14:creationId xmlns:p14="http://schemas.microsoft.com/office/powerpoint/2010/main" val="241421964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69D88516-3EA8-4561-969F-7CA890CC215D}" type="datetime1">
              <a:rPr lang="en-US">
                <a:solidFill>
                  <a:srgbClr val="000000"/>
                </a:solidFill>
              </a:rPr>
              <a:pPr>
                <a:defRPr/>
              </a:pPr>
              <a:t>11/6/2018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957A2AC-E5C6-4FCD-B56E-7086A794A9D2}" type="slidenum">
              <a:rPr lang="en-US" altLang="en-US">
                <a:solidFill>
                  <a:srgbClr val="FFFFFF"/>
                </a:solidFill>
              </a:rPr>
              <a:pPr>
                <a:defRPr/>
              </a:pPr>
              <a:t>‹#›</a:t>
            </a:fld>
            <a:endParaRPr lang="en-US" altLang="en-US" dirty="0">
              <a:solidFill>
                <a:srgbClr val="FFFFFF"/>
              </a:solidFill>
            </a:endParaRPr>
          </a:p>
        </p:txBody>
      </p:sp>
    </p:spTree>
    <p:extLst>
      <p:ext uri="{BB962C8B-B14F-4D97-AF65-F5344CB8AC3E}">
        <p14:creationId xmlns:p14="http://schemas.microsoft.com/office/powerpoint/2010/main" val="2222900120"/>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H:\doc\Public Service\main.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0"/>
            <a:ext cx="122174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9"/>
          <p:cNvSpPr txBox="1">
            <a:spLocks noChangeArrowheads="1"/>
          </p:cNvSpPr>
          <p:nvPr userDrawn="1"/>
        </p:nvSpPr>
        <p:spPr bwMode="auto">
          <a:xfrm>
            <a:off x="1583267" y="2924175"/>
            <a:ext cx="9218084" cy="579438"/>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defRPr/>
            </a:pPr>
            <a:endParaRPr lang="en-US" sz="3200" b="1" dirty="0" smtClean="0">
              <a:solidFill>
                <a:srgbClr val="000000"/>
              </a:solidFill>
            </a:endParaRPr>
          </a:p>
        </p:txBody>
      </p:sp>
      <p:sp>
        <p:nvSpPr>
          <p:cNvPr id="6" name="Text Box 10"/>
          <p:cNvSpPr txBox="1">
            <a:spLocks noChangeArrowheads="1"/>
          </p:cNvSpPr>
          <p:nvPr userDrawn="1"/>
        </p:nvSpPr>
        <p:spPr bwMode="auto">
          <a:xfrm>
            <a:off x="1583267" y="3141666"/>
            <a:ext cx="9218084" cy="579437"/>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defRPr/>
            </a:pPr>
            <a:endParaRPr lang="en-US" sz="3200" b="1" dirty="0" smtClean="0">
              <a:solidFill>
                <a:srgbClr val="000000"/>
              </a:solidFill>
            </a:endParaRPr>
          </a:p>
        </p:txBody>
      </p:sp>
      <p:sp>
        <p:nvSpPr>
          <p:cNvPr id="7" name="Text Box 11"/>
          <p:cNvSpPr txBox="1">
            <a:spLocks noChangeArrowheads="1"/>
          </p:cNvSpPr>
          <p:nvPr userDrawn="1"/>
        </p:nvSpPr>
        <p:spPr bwMode="auto">
          <a:xfrm>
            <a:off x="1871135" y="3860800"/>
            <a:ext cx="9218084" cy="579438"/>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defRPr/>
            </a:pPr>
            <a:endParaRPr lang="en-US" sz="3200" b="1" dirty="0" smtClean="0">
              <a:solidFill>
                <a:srgbClr val="000000"/>
              </a:solidFill>
            </a:endParaRPr>
          </a:p>
        </p:txBody>
      </p:sp>
      <p:sp>
        <p:nvSpPr>
          <p:cNvPr id="8" name="Text Box 12"/>
          <p:cNvSpPr txBox="1">
            <a:spLocks noChangeArrowheads="1"/>
          </p:cNvSpPr>
          <p:nvPr userDrawn="1"/>
        </p:nvSpPr>
        <p:spPr bwMode="auto">
          <a:xfrm>
            <a:off x="1871135" y="2997200"/>
            <a:ext cx="9218084" cy="579438"/>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defRPr/>
            </a:pPr>
            <a:endParaRPr lang="en-US" sz="3200" b="1" dirty="0" smtClean="0">
              <a:solidFill>
                <a:srgbClr val="000000"/>
              </a:solidFill>
            </a:endParaRPr>
          </a:p>
        </p:txBody>
      </p:sp>
      <p:sp>
        <p:nvSpPr>
          <p:cNvPr id="9" name="Text Box 14"/>
          <p:cNvSpPr txBox="1">
            <a:spLocks noChangeArrowheads="1"/>
          </p:cNvSpPr>
          <p:nvPr userDrawn="1"/>
        </p:nvSpPr>
        <p:spPr bwMode="auto">
          <a:xfrm>
            <a:off x="1775885" y="2997200"/>
            <a:ext cx="9218083" cy="579438"/>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defRPr/>
            </a:pPr>
            <a:endParaRPr lang="en-US" sz="3200" b="1" dirty="0" smtClean="0">
              <a:solidFill>
                <a:srgbClr val="000000"/>
              </a:solidFill>
            </a:endParaRPr>
          </a:p>
        </p:txBody>
      </p:sp>
      <p:sp>
        <p:nvSpPr>
          <p:cNvPr id="10" name="Text Box 15"/>
          <p:cNvSpPr txBox="1">
            <a:spLocks noChangeArrowheads="1"/>
          </p:cNvSpPr>
          <p:nvPr userDrawn="1"/>
        </p:nvSpPr>
        <p:spPr bwMode="auto">
          <a:xfrm>
            <a:off x="2063753" y="3213100"/>
            <a:ext cx="9218083" cy="579438"/>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defRPr/>
            </a:pPr>
            <a:endParaRPr lang="en-US" sz="3200" b="1" dirty="0" smtClean="0">
              <a:solidFill>
                <a:srgbClr val="000000"/>
              </a:solidFill>
            </a:endParaRPr>
          </a:p>
        </p:txBody>
      </p:sp>
      <p:sp>
        <p:nvSpPr>
          <p:cNvPr id="4099" name="Rectangle 3"/>
          <p:cNvSpPr>
            <a:spLocks noGrp="1" noChangeArrowheads="1"/>
          </p:cNvSpPr>
          <p:nvPr>
            <p:ph type="ctrTitle"/>
          </p:nvPr>
        </p:nvSpPr>
        <p:spPr>
          <a:xfrm>
            <a:off x="912284" y="2708277"/>
            <a:ext cx="10363200" cy="1470025"/>
          </a:xfrm>
        </p:spPr>
        <p:txBody>
          <a:bodyPr/>
          <a:lstStyle>
            <a:lvl1pPr>
              <a:defRPr/>
            </a:lvl1pPr>
          </a:lstStyle>
          <a:p>
            <a:r>
              <a:rPr lang="en-US"/>
              <a:t>Click to edit Master title style</a:t>
            </a:r>
          </a:p>
        </p:txBody>
      </p:sp>
      <p:sp>
        <p:nvSpPr>
          <p:cNvPr id="4100" name="Rectangle 4"/>
          <p:cNvSpPr>
            <a:spLocks noGrp="1" noChangeArrowheads="1"/>
          </p:cNvSpPr>
          <p:nvPr>
            <p:ph type="subTitle" idx="1"/>
          </p:nvPr>
        </p:nvSpPr>
        <p:spPr>
          <a:xfrm>
            <a:off x="1828800" y="4508500"/>
            <a:ext cx="8534400" cy="1130300"/>
          </a:xfrm>
        </p:spPr>
        <p:txBody>
          <a:bodyPr/>
          <a:lstStyle>
            <a:lvl1pPr marL="0" indent="0" algn="ctr">
              <a:buFont typeface="Wingdings" pitchFamily="2" charset="2"/>
              <a:buNone/>
              <a:defRPr/>
            </a:lvl1pPr>
          </a:lstStyle>
          <a:p>
            <a:r>
              <a:rPr lang="en-US"/>
              <a:t>Click to edit Master subtitle style</a:t>
            </a:r>
          </a:p>
        </p:txBody>
      </p:sp>
      <p:sp>
        <p:nvSpPr>
          <p:cNvPr id="11" name="Rectangle 5"/>
          <p:cNvSpPr>
            <a:spLocks noGrp="1" noChangeArrowheads="1"/>
          </p:cNvSpPr>
          <p:nvPr>
            <p:ph type="dt" sz="half" idx="10"/>
          </p:nvPr>
        </p:nvSpPr>
        <p:spPr/>
        <p:txBody>
          <a:bodyPr/>
          <a:lstStyle>
            <a:lvl1pPr>
              <a:defRPr/>
            </a:lvl1pPr>
          </a:lstStyle>
          <a:p>
            <a:pPr>
              <a:defRPr/>
            </a:pPr>
            <a:fld id="{F70DC46F-45EE-43AC-9A3F-FB857474B9F1}" type="datetime3">
              <a:rPr lang="en-US">
                <a:solidFill>
                  <a:srgbClr val="000000"/>
                </a:solidFill>
              </a:rPr>
              <a:pPr>
                <a:defRPr/>
              </a:pPr>
              <a:t>6 November 2018</a:t>
            </a:fld>
            <a:endParaRPr lang="en-US">
              <a:solidFill>
                <a:srgbClr val="000000"/>
              </a:solidFill>
            </a:endParaRPr>
          </a:p>
        </p:txBody>
      </p:sp>
      <p:sp>
        <p:nvSpPr>
          <p:cNvPr id="12" name="Rectangle 6"/>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13" name="Rectangle 7"/>
          <p:cNvSpPr>
            <a:spLocks noGrp="1" noChangeArrowheads="1"/>
          </p:cNvSpPr>
          <p:nvPr>
            <p:ph type="sldNum" sz="quarter" idx="12"/>
          </p:nvPr>
        </p:nvSpPr>
        <p:spPr/>
        <p:txBody>
          <a:bodyPr/>
          <a:lstStyle>
            <a:lvl1pPr>
              <a:defRPr/>
            </a:lvl1pPr>
          </a:lstStyle>
          <a:p>
            <a:pPr>
              <a:defRPr/>
            </a:pPr>
            <a:fld id="{2DADEEE0-697C-4276-8F99-00170E0333F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46828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3"/>
          <p:cNvSpPr>
            <a:spLocks noChangeArrowheads="1"/>
          </p:cNvSpPr>
          <p:nvPr userDrawn="1"/>
        </p:nvSpPr>
        <p:spPr bwMode="auto">
          <a:xfrm>
            <a:off x="8976784" y="6237288"/>
            <a:ext cx="2590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fontAlgn="base">
              <a:spcBef>
                <a:spcPct val="0"/>
              </a:spcBef>
              <a:spcAft>
                <a:spcPct val="0"/>
              </a:spcAft>
            </a:pPr>
            <a:fld id="{8FA96AD4-DDD6-4D0D-88BE-889F4AEEB998}" type="slidenum">
              <a:rPr lang="en-US" sz="1400" smtClean="0">
                <a:solidFill>
                  <a:srgbClr val="FFFFFF"/>
                </a:solidFill>
                <a:ea typeface="MS PGothic" pitchFamily="34" charset="-128"/>
              </a:rPr>
              <a:pPr algn="r" fontAlgn="base">
                <a:spcBef>
                  <a:spcPct val="0"/>
                </a:spcBef>
                <a:spcAft>
                  <a:spcPct val="0"/>
                </a:spcAft>
              </a:pPr>
              <a:t>‹#›</a:t>
            </a:fld>
            <a:endParaRPr lang="en-US" sz="1400" smtClean="0">
              <a:solidFill>
                <a:srgbClr val="FFFFFF"/>
              </a:solidFill>
              <a:ea typeface="MS PGothic" pitchFamily="34" charset="-128"/>
            </a:endParaRPr>
          </a:p>
        </p:txBody>
      </p:sp>
      <p:sp>
        <p:nvSpPr>
          <p:cNvPr id="2" name="Title 1"/>
          <p:cNvSpPr>
            <a:spLocks noGrp="1"/>
          </p:cNvSpPr>
          <p:nvPr>
            <p:ph type="title"/>
          </p:nvPr>
        </p:nvSpPr>
        <p:spPr/>
        <p:txBody>
          <a:bodyPr/>
          <a:lstStyle/>
          <a:p>
            <a:r>
              <a:rPr lang="en-US" smtClean="0"/>
              <a:t>Click to edit Master title style</a:t>
            </a:r>
            <a:endParaRPr lang="en-ZA"/>
          </a:p>
        </p:txBody>
      </p:sp>
      <p:sp>
        <p:nvSpPr>
          <p:cNvPr id="4" name="Rectangle 4"/>
          <p:cNvSpPr>
            <a:spLocks noGrp="1" noChangeArrowheads="1"/>
          </p:cNvSpPr>
          <p:nvPr>
            <p:ph type="dt" sz="half" idx="10"/>
          </p:nvPr>
        </p:nvSpPr>
        <p:spPr/>
        <p:txBody>
          <a:bodyPr/>
          <a:lstStyle>
            <a:lvl1pPr>
              <a:defRPr/>
            </a:lvl1pPr>
          </a:lstStyle>
          <a:p>
            <a:pPr>
              <a:defRPr/>
            </a:pPr>
            <a:fld id="{A33FB26A-EE6E-4DA1-A164-D504B07BD76B}" type="datetime1">
              <a:rPr lang="en-US" smtClean="0">
                <a:solidFill>
                  <a:srgbClr val="000000"/>
                </a:solidFill>
              </a:rPr>
              <a:pPr>
                <a:defRPr/>
              </a:pPr>
              <a:t>11/6/2018</a:t>
            </a:fld>
            <a:endParaRPr lang="en-US">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27378674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282EB684-CE2C-4953-85F3-588304F713B0}" type="datetime3">
              <a:rPr lang="en-US">
                <a:solidFill>
                  <a:srgbClr val="000000"/>
                </a:solidFill>
              </a:rPr>
              <a:pPr>
                <a:defRPr/>
              </a:pPr>
              <a:t>6 November 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90D2411-6FA9-43B7-AC87-AB368A9DC2CE}" type="slidenum">
              <a:rPr lang="en-US">
                <a:solidFill>
                  <a:srgbClr val="000000"/>
                </a:solidFill>
              </a:rPr>
              <a:pPr>
                <a:defRPr/>
              </a:pPr>
              <a:t>‹#›</a:t>
            </a:fld>
            <a:endParaRPr lang="en-US" dirty="0">
              <a:solidFill>
                <a:srgbClr val="000000"/>
              </a:solidFill>
            </a:endParaRPr>
          </a:p>
        </p:txBody>
      </p:sp>
      <p:pic>
        <p:nvPicPr>
          <p:cNvPr id="7" name="Picture 6" descr="C:\Users\JusticeK\AppData\Local\Microsoft\Windows\Temporary Internet Files\Content.Outlook\3R6TD3T3\100 YEARS LOGO.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19403" y="6316870"/>
            <a:ext cx="1313444" cy="369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002138"/>
      </p:ext>
    </p:extLst>
  </p:cSld>
  <p:clrMapOvr>
    <a:masterClrMapping/>
  </p:clrMapOvr>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277"/>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11FACEC9-1682-431E-B820-ED347535BA24}" type="datetime3">
              <a:rPr lang="en-US">
                <a:solidFill>
                  <a:srgbClr val="000000"/>
                </a:solidFill>
              </a:rPr>
              <a:pPr>
                <a:defRPr/>
              </a:pPr>
              <a:t>6 November 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3CB62B7-E926-440E-8079-DED3DE11AC9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27910792"/>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609600" y="1600204"/>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197600" y="1600204"/>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6DFBC443-2FF8-4E8D-B7FE-1ED6F4F00276}" type="datetime3">
              <a:rPr lang="en-US">
                <a:solidFill>
                  <a:srgbClr val="000000"/>
                </a:solidFill>
              </a:rPr>
              <a:pPr>
                <a:defRPr/>
              </a:pPr>
              <a:t>6 November 2018</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39E0B23-C5D6-4C00-98E0-DE1B14BCB15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96313993"/>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535"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535"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C24FD099-EE1E-4A09-B84D-50DEB10AACFA}" type="datetime3">
              <a:rPr lang="en-US">
                <a:solidFill>
                  <a:srgbClr val="000000"/>
                </a:solidFill>
              </a:rPr>
              <a:pPr>
                <a:defRPr/>
              </a:pPr>
              <a:t>6 November 2018</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06E58DA-E416-4ABA-8C65-0ACC5402DC2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483312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FDA0AAEE-ABFE-43D1-9498-17AC126DC4F4}" type="datetime3">
              <a:rPr lang="en-US">
                <a:solidFill>
                  <a:srgbClr val="000000"/>
                </a:solidFill>
              </a:rPr>
              <a:pPr>
                <a:defRPr/>
              </a:pPr>
              <a:t>6 November 2018</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C277919-8FA7-46C5-8405-389F5D9524E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7788246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D5B79FD-A3B3-43DD-A58E-F915A60DDE65}" type="datetime3">
              <a:rPr lang="en-US">
                <a:solidFill>
                  <a:srgbClr val="000000"/>
                </a:solidFill>
              </a:rPr>
              <a:pPr>
                <a:defRPr/>
              </a:pPr>
              <a:t>6 November 2018</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DE0B4DD-C070-49F0-B943-2ECBAB3319E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6545929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F110360-B948-4AB8-99BB-B8C7A03C1923}" type="datetime3">
              <a:rPr lang="en-US">
                <a:solidFill>
                  <a:srgbClr val="000000"/>
                </a:solidFill>
              </a:rPr>
              <a:pPr>
                <a:defRPr/>
              </a:pPr>
              <a:t>6 November 2018</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3665290-8355-43E0-A603-535A0CEE5B0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05623392"/>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DDFE08D-E690-4DD4-9A32-DD2C9213D221}" type="datetime3">
              <a:rPr lang="en-US">
                <a:solidFill>
                  <a:srgbClr val="000000"/>
                </a:solidFill>
              </a:rPr>
              <a:pPr>
                <a:defRPr/>
              </a:pPr>
              <a:t>6 November 2018</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994FB92-6E45-4FED-A3CB-AC15A0E9862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3764215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15F76B71-B8DE-4292-B713-F209C5D9BB6E}" type="datetime3">
              <a:rPr lang="en-US">
                <a:solidFill>
                  <a:srgbClr val="000000"/>
                </a:solidFill>
              </a:rPr>
              <a:pPr>
                <a:defRPr/>
              </a:pPr>
              <a:t>6 November 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39BFB2E-F073-43D2-AE78-F09813178E6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50435993"/>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20713"/>
            <a:ext cx="2743200" cy="5505450"/>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620713"/>
            <a:ext cx="8026400" cy="5505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2000FC09-5C39-430D-909A-D54753FBCEB1}" type="datetime3">
              <a:rPr lang="en-US">
                <a:solidFill>
                  <a:srgbClr val="000000"/>
                </a:solidFill>
              </a:rPr>
              <a:pPr>
                <a:defRPr/>
              </a:pPr>
              <a:t>6 November 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811485F-EE13-4ECA-BA84-8D082892DB4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285518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AA2B586-874D-478C-9D2D-DAF8B8448C98}" type="datetime1">
              <a:rPr lang="en-US" smtClean="0">
                <a:solidFill>
                  <a:srgbClr val="000000"/>
                </a:solidFill>
              </a:rPr>
              <a:pPr>
                <a:defRPr/>
              </a:pPr>
              <a:t>11/6/2018</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98114748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620713"/>
            <a:ext cx="10972800" cy="7969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4"/>
            <a:ext cx="10972800" cy="4525963"/>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fld id="{90385D38-DA37-4868-8733-EB44581CDD00}" type="datetime3">
              <a:rPr lang="en-US">
                <a:solidFill>
                  <a:srgbClr val="000000"/>
                </a:solidFill>
              </a:rPr>
              <a:pPr>
                <a:defRPr/>
              </a:pPr>
              <a:t>6 November 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33EE502-E1CF-4BCD-90F8-84B6118EBD1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92305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282EB684-CE2C-4953-85F3-588304F713B0}" type="datetime3">
              <a:rPr lang="en-US">
                <a:solidFill>
                  <a:srgbClr val="000000"/>
                </a:solidFill>
              </a:rPr>
              <a:pPr>
                <a:defRPr/>
              </a:pPr>
              <a:t>6 November 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90D2411-6FA9-43B7-AC87-AB368A9DC2CE}" type="slidenum">
              <a:rPr lang="en-US">
                <a:solidFill>
                  <a:srgbClr val="000000"/>
                </a:solidFill>
              </a:rPr>
              <a:pPr>
                <a:defRPr/>
              </a:pPr>
              <a:t>‹#›</a:t>
            </a:fld>
            <a:endParaRPr lang="en-US" dirty="0">
              <a:solidFill>
                <a:srgbClr val="000000"/>
              </a:solidFill>
            </a:endParaRPr>
          </a:p>
        </p:txBody>
      </p:sp>
      <p:pic>
        <p:nvPicPr>
          <p:cNvPr id="7" name="Picture 6" descr="C:\Users\JusticeK\AppData\Local\Microsoft\Windows\Temporary Internet Files\Content.Outlook\3R6TD3T3\100 YEARS LOGO.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19403" y="6316870"/>
            <a:ext cx="1313444" cy="369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181317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2F0660A4-75EA-415B-BC04-8E7847123D80}" type="datetime1">
              <a:rPr lang="en-US" smtClean="0">
                <a:solidFill>
                  <a:srgbClr val="000000"/>
                </a:solidFill>
              </a:rPr>
              <a:pPr>
                <a:defRPr/>
              </a:pPr>
              <a:t>11/6/2018</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733743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B005EB-D375-4552-824F-AFAB7B680953}" type="datetime1">
              <a:rPr lang="en-US" smtClean="0">
                <a:solidFill>
                  <a:srgbClr val="000000"/>
                </a:solidFill>
              </a:rPr>
              <a:pPr>
                <a:defRPr/>
              </a:pPr>
              <a:t>11/6/2018</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5496008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9B3A4E8B-DCF0-4E06-89C0-F3CDAEBEB5FA}" type="datetime1">
              <a:rPr lang="en-US" smtClean="0">
                <a:solidFill>
                  <a:srgbClr val="000000"/>
                </a:solidFill>
              </a:rPr>
              <a:pPr>
                <a:defRPr/>
              </a:pPr>
              <a:t>11/6/2018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8857356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8"/>
            <a:ext cx="2794000" cy="5808662"/>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274638"/>
            <a:ext cx="8180917" cy="5808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CE3F8706-BF9B-46D5-925A-A05173A8A2C2}" type="datetime1">
              <a:rPr lang="en-US" smtClean="0">
                <a:solidFill>
                  <a:srgbClr val="000000"/>
                </a:solidFill>
              </a:rPr>
              <a:pPr>
                <a:defRPr/>
              </a:pPr>
              <a:t>11/6/2018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411346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5" name="Rectangle 23"/>
          <p:cNvSpPr>
            <a:spLocks noChangeArrowheads="1"/>
          </p:cNvSpPr>
          <p:nvPr userDrawn="1"/>
        </p:nvSpPr>
        <p:spPr bwMode="auto">
          <a:xfrm>
            <a:off x="8976784" y="6237288"/>
            <a:ext cx="2590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fontAlgn="base">
              <a:spcBef>
                <a:spcPct val="0"/>
              </a:spcBef>
              <a:spcAft>
                <a:spcPct val="0"/>
              </a:spcAft>
            </a:pPr>
            <a:fld id="{2B29A09C-D9C8-4166-B26F-FE85506FAA03}" type="slidenum">
              <a:rPr lang="en-US" sz="1400" smtClean="0">
                <a:solidFill>
                  <a:srgbClr val="FFFFFF"/>
                </a:solidFill>
                <a:ea typeface="MS PGothic" pitchFamily="34" charset="-128"/>
              </a:rPr>
              <a:pPr algn="r" fontAlgn="base">
                <a:spcBef>
                  <a:spcPct val="0"/>
                </a:spcBef>
                <a:spcAft>
                  <a:spcPct val="0"/>
                </a:spcAft>
              </a:pPr>
              <a:t>‹#›</a:t>
            </a:fld>
            <a:endParaRPr lang="en-US" sz="1400" smtClean="0">
              <a:solidFill>
                <a:srgbClr val="FFFFFF"/>
              </a:solidFill>
              <a:ea typeface="MS PGothic" pitchFamily="34" charset="-128"/>
            </a:endParaRPr>
          </a:p>
        </p:txBody>
      </p:sp>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814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Rectangle 5"/>
          <p:cNvSpPr>
            <a:spLocks noGrp="1" noChangeArrowheads="1"/>
          </p:cNvSpPr>
          <p:nvPr>
            <p:ph type="dt" sz="half" idx="10"/>
          </p:nvPr>
        </p:nvSpPr>
        <p:spPr/>
        <p:txBody>
          <a:bodyPr/>
          <a:lstStyle>
            <a:lvl1pPr>
              <a:defRPr/>
            </a:lvl1pPr>
          </a:lstStyle>
          <a:p>
            <a:pPr>
              <a:defRPr/>
            </a:pPr>
            <a:fld id="{33AD356A-A045-4410-8A31-34D1F7B56CD5}" type="datetime1">
              <a:rPr lang="en-US" smtClean="0">
                <a:solidFill>
                  <a:srgbClr val="000000"/>
                </a:solidFill>
              </a:rPr>
              <a:pPr>
                <a:defRPr/>
              </a:pPr>
              <a:t>11/6/2018</a:t>
            </a:fld>
            <a:endParaRPr lang="en-US">
              <a:solidFill>
                <a:srgbClr val="000000"/>
              </a:solidFill>
            </a:endParaRPr>
          </a:p>
        </p:txBody>
      </p:sp>
      <p:sp>
        <p:nvSpPr>
          <p:cNvPr id="7" name="Rectangle 6"/>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9421142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4" name="Rectangle 23"/>
          <p:cNvSpPr>
            <a:spLocks noChangeArrowheads="1"/>
          </p:cNvSpPr>
          <p:nvPr userDrawn="1"/>
        </p:nvSpPr>
        <p:spPr bwMode="auto">
          <a:xfrm>
            <a:off x="8976784" y="6237288"/>
            <a:ext cx="2590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fontAlgn="base">
              <a:spcBef>
                <a:spcPct val="0"/>
              </a:spcBef>
              <a:spcAft>
                <a:spcPct val="0"/>
              </a:spcAft>
            </a:pPr>
            <a:fld id="{196CB90D-BBAF-4C57-A126-5C1238484701}" type="slidenum">
              <a:rPr lang="en-US" sz="1400" smtClean="0">
                <a:solidFill>
                  <a:srgbClr val="FFFFFF"/>
                </a:solidFill>
                <a:ea typeface="MS PGothic" pitchFamily="34" charset="-128"/>
              </a:rPr>
              <a:pPr algn="r" fontAlgn="base">
                <a:spcBef>
                  <a:spcPct val="0"/>
                </a:spcBef>
                <a:spcAft>
                  <a:spcPct val="0"/>
                </a:spcAft>
              </a:pPr>
              <a:t>‹#›</a:t>
            </a:fld>
            <a:endParaRPr lang="en-US" sz="1400" smtClean="0">
              <a:solidFill>
                <a:srgbClr val="FFFFFF"/>
              </a:solidFill>
              <a:ea typeface="MS PGothic" pitchFamily="34" charset="-128"/>
            </a:endParaRPr>
          </a:p>
        </p:txBody>
      </p:sp>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able Placeholder 2"/>
          <p:cNvSpPr>
            <a:spLocks noGrp="1"/>
          </p:cNvSpPr>
          <p:nvPr>
            <p:ph type="tbl" idx="1"/>
          </p:nvPr>
        </p:nvSpPr>
        <p:spPr>
          <a:xfrm>
            <a:off x="814917" y="1557338"/>
            <a:ext cx="10972800" cy="4525962"/>
          </a:xfrm>
        </p:spPr>
        <p:txBody>
          <a:bodyPr/>
          <a:lstStyle/>
          <a:p>
            <a:pPr lvl="0"/>
            <a:endParaRPr lang="en-ZA" noProof="0" smtClean="0"/>
          </a:p>
        </p:txBody>
      </p:sp>
      <p:sp>
        <p:nvSpPr>
          <p:cNvPr id="5" name="Rectangle 4"/>
          <p:cNvSpPr>
            <a:spLocks noGrp="1" noChangeArrowheads="1"/>
          </p:cNvSpPr>
          <p:nvPr>
            <p:ph type="dt" sz="half" idx="10"/>
          </p:nvPr>
        </p:nvSpPr>
        <p:spPr/>
        <p:txBody>
          <a:bodyPr/>
          <a:lstStyle>
            <a:lvl1pPr>
              <a:defRPr/>
            </a:lvl1pPr>
          </a:lstStyle>
          <a:p>
            <a:pPr>
              <a:defRPr/>
            </a:pPr>
            <a:fld id="{855DF61C-CA8E-437A-A7D8-55E768BAED13}" type="datetime1">
              <a:rPr lang="en-US" smtClean="0">
                <a:solidFill>
                  <a:srgbClr val="000000"/>
                </a:solidFill>
              </a:rPr>
              <a:pPr>
                <a:defRPr/>
              </a:pPr>
              <a:t>11/6/2018</a:t>
            </a:fld>
            <a:endParaRPr lang="en-US">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808728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10"/>
            <a:ext cx="103632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E1EB140-0E0C-401F-A7DD-F189A205B98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31991624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B04DB45-C48E-45A9-9808-1FC27FA2836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05533429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85"/>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4FF5A34-D2E9-4550-B979-2CF371DA40D4}"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893779024"/>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14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AD5B6CB7-0703-48FC-BA60-67D516E7AF7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3219068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31"/>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11FACEC9-1682-431E-B820-ED347535BA24}" type="datetime3">
              <a:rPr lang="en-US">
                <a:solidFill>
                  <a:srgbClr val="000000"/>
                </a:solidFill>
              </a:rPr>
              <a:pPr>
                <a:defRPr/>
              </a:pPr>
              <a:t>6 November 2018</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3CB62B7-E926-440E-8079-DED3DE11AC9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182243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424"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24"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E53D889C-EA3E-4B55-9608-6C1D23A869F3}" type="datetime1">
              <a:rPr lang="en-US">
                <a:solidFill>
                  <a:srgbClr val="000000"/>
                </a:solidFill>
              </a:rPr>
              <a:pPr>
                <a:defRPr/>
              </a:pPr>
              <a:t>11/6/2018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115119540"/>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118D051A-95CC-441A-80D8-70ED760AFADD}" type="datetime1">
              <a:rPr lang="en-US">
                <a:solidFill>
                  <a:srgbClr val="000000"/>
                </a:solidFill>
              </a:rPr>
              <a:pPr>
                <a:defRPr/>
              </a:pPr>
              <a:t>11/6/2018</a:t>
            </a:fld>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334936089"/>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B1852CC-DB29-40B3-A5D5-3749E1BAA090}" type="datetime1">
              <a:rPr lang="en-US">
                <a:solidFill>
                  <a:srgbClr val="000000"/>
                </a:solidFill>
              </a:rPr>
              <a:pPr>
                <a:defRPr/>
              </a:pPr>
              <a:t>11/6/2018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956397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F629A4C-2DCE-47D4-8078-80E8CF0E6376}"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932307492"/>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DFA8861-4D77-4607-ADDD-8CC2EE0EBC1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9136804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FDA91CF5-B319-4EEB-9B5A-E15755FA2EEE}"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849611018"/>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8"/>
            <a:ext cx="2794000" cy="5808662"/>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274638"/>
            <a:ext cx="8180917" cy="5808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1F5A793D-2C7D-4915-9664-A1CBED259D08}"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76690530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814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DA0AEB9E-FD0D-48F8-9512-A94DFD91C1B5}"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394715958"/>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able Placeholder 2"/>
          <p:cNvSpPr>
            <a:spLocks noGrp="1"/>
          </p:cNvSpPr>
          <p:nvPr>
            <p:ph type="tbl" idx="1"/>
          </p:nvPr>
        </p:nvSpPr>
        <p:spPr>
          <a:xfrm>
            <a:off x="814917" y="1557338"/>
            <a:ext cx="10972800" cy="4525962"/>
          </a:xfrm>
        </p:spPr>
        <p:txBody>
          <a:bodyPr/>
          <a:lstStyle/>
          <a:p>
            <a:pPr lvl="0"/>
            <a:endParaRPr lang="en-ZA" noProof="0" dirty="0" smtClean="0"/>
          </a:p>
        </p:txBody>
      </p:sp>
      <p:sp>
        <p:nvSpPr>
          <p:cNvPr id="4" name="Rectangle 4"/>
          <p:cNvSpPr>
            <a:spLocks noGrp="1" noChangeArrowheads="1"/>
          </p:cNvSpPr>
          <p:nvPr>
            <p:ph type="dt" sz="half" idx="10"/>
          </p:nvPr>
        </p:nvSpPr>
        <p:spPr>
          <a:ln/>
        </p:spPr>
        <p:txBody>
          <a:bodyPr/>
          <a:lstStyle>
            <a:lvl1pPr>
              <a:defRPr/>
            </a:lvl1pPr>
          </a:lstStyle>
          <a:p>
            <a:pPr>
              <a:defRPr/>
            </a:pPr>
            <a:fld id="{AF424152-979A-4DFF-9DD1-882BA144F2A9}"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175867241"/>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04"/>
            <a:ext cx="103632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E1EB140-0E0C-401F-A7DD-F189A205B98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90265379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609600" y="1600204"/>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197600" y="1600204"/>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6DFBC443-2FF8-4E8D-B7FE-1ED6F4F00276}" type="datetime3">
              <a:rPr lang="en-US">
                <a:solidFill>
                  <a:srgbClr val="000000"/>
                </a:solidFill>
              </a:rPr>
              <a:pPr>
                <a:defRPr/>
              </a:pPr>
              <a:t>6 November 2018</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39E0B23-C5D6-4C00-98E0-DE1B14BCB15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46184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B04DB45-C48E-45A9-9808-1FC27FA2836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811771981"/>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79"/>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4FF5A34-D2E9-4550-B979-2CF371DA40D4}"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125175758"/>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14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AD5B6CB7-0703-48FC-BA60-67D516E7AF7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64648870"/>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42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2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E53D889C-EA3E-4B55-9608-6C1D23A869F3}" type="datetime1">
              <a:rPr lang="en-US">
                <a:solidFill>
                  <a:srgbClr val="000000"/>
                </a:solidFill>
              </a:rPr>
              <a:pPr>
                <a:defRPr/>
              </a:pPr>
              <a:t>11/6/2018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83817410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118D051A-95CC-441A-80D8-70ED760AFADD}" type="datetime1">
              <a:rPr lang="en-US">
                <a:solidFill>
                  <a:srgbClr val="000000"/>
                </a:solidFill>
              </a:rPr>
              <a:pPr>
                <a:defRPr/>
              </a:pPr>
              <a:t>11/6/2018</a:t>
            </a:fld>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880744784"/>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B1852CC-DB29-40B3-A5D5-3749E1BAA090}" type="datetime1">
              <a:rPr lang="en-US">
                <a:solidFill>
                  <a:srgbClr val="000000"/>
                </a:solidFill>
              </a:rPr>
              <a:pPr>
                <a:defRPr/>
              </a:pPr>
              <a:t>11/6/2018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643188504"/>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F629A4C-2DCE-47D4-8078-80E8CF0E6376}"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759967385"/>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DFA8861-4D77-4607-ADDD-8CC2EE0EBC1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528643207"/>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FDA91CF5-B319-4EEB-9B5A-E15755FA2EEE}"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765332822"/>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8"/>
            <a:ext cx="2794000" cy="5808662"/>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274638"/>
            <a:ext cx="8180917" cy="5808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1F5A793D-2C7D-4915-9664-A1CBED259D08}"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33939584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454"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54"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C24FD099-EE1E-4A09-B84D-50DEB10AACFA}" type="datetime3">
              <a:rPr lang="en-US">
                <a:solidFill>
                  <a:srgbClr val="000000"/>
                </a:solidFill>
              </a:rPr>
              <a:pPr>
                <a:defRPr/>
              </a:pPr>
              <a:t>6 November 2018</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06E58DA-E416-4ABA-8C65-0ACC5402DC2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192730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814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DA0AEB9E-FD0D-48F8-9512-A94DFD91C1B5}"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948640204"/>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able Placeholder 2"/>
          <p:cNvSpPr>
            <a:spLocks noGrp="1"/>
          </p:cNvSpPr>
          <p:nvPr>
            <p:ph type="tbl" idx="1"/>
          </p:nvPr>
        </p:nvSpPr>
        <p:spPr>
          <a:xfrm>
            <a:off x="814917" y="1557338"/>
            <a:ext cx="10972800" cy="4525962"/>
          </a:xfrm>
        </p:spPr>
        <p:txBody>
          <a:bodyPr/>
          <a:lstStyle/>
          <a:p>
            <a:pPr lvl="0"/>
            <a:endParaRPr lang="en-ZA" noProof="0" dirty="0" smtClean="0"/>
          </a:p>
        </p:txBody>
      </p:sp>
      <p:sp>
        <p:nvSpPr>
          <p:cNvPr id="4" name="Rectangle 4"/>
          <p:cNvSpPr>
            <a:spLocks noGrp="1" noChangeArrowheads="1"/>
          </p:cNvSpPr>
          <p:nvPr>
            <p:ph type="dt" sz="half" idx="10"/>
          </p:nvPr>
        </p:nvSpPr>
        <p:spPr>
          <a:ln/>
        </p:spPr>
        <p:txBody>
          <a:bodyPr/>
          <a:lstStyle>
            <a:lvl1pPr>
              <a:defRPr/>
            </a:lvl1pPr>
          </a:lstStyle>
          <a:p>
            <a:pPr>
              <a:defRPr/>
            </a:pPr>
            <a:fld id="{AF424152-979A-4DFF-9DD1-882BA144F2A9}"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823345611"/>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96"/>
            <a:ext cx="103632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E1EB140-0E0C-401F-A7DD-F189A205B98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753696973"/>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B04DB45-C48E-45A9-9808-1FC27FA2836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154230298"/>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71"/>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4FF5A34-D2E9-4550-B979-2CF371DA40D4}"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937609909"/>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14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AD5B6CB7-0703-48FC-BA60-67D516E7AF7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940658753"/>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414"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14"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E53D889C-EA3E-4B55-9608-6C1D23A869F3}" type="datetime1">
              <a:rPr lang="en-US">
                <a:solidFill>
                  <a:srgbClr val="000000"/>
                </a:solidFill>
              </a:rPr>
              <a:pPr>
                <a:defRPr/>
              </a:pPr>
              <a:t>11/6/2018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920661196"/>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118D051A-95CC-441A-80D8-70ED760AFADD}" type="datetime1">
              <a:rPr lang="en-US">
                <a:solidFill>
                  <a:srgbClr val="000000"/>
                </a:solidFill>
              </a:rPr>
              <a:pPr>
                <a:defRPr/>
              </a:pPr>
              <a:t>11/6/2018</a:t>
            </a:fld>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647841387"/>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B1852CC-DB29-40B3-A5D5-3749E1BAA090}" type="datetime1">
              <a:rPr lang="en-US">
                <a:solidFill>
                  <a:srgbClr val="000000"/>
                </a:solidFill>
              </a:rPr>
              <a:pPr>
                <a:defRPr/>
              </a:pPr>
              <a:t>11/6/2018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291086864"/>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F629A4C-2DCE-47D4-8078-80E8CF0E6376}"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70973523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FDA0AAEE-ABFE-43D1-9498-17AC126DC4F4}" type="datetime3">
              <a:rPr lang="en-US">
                <a:solidFill>
                  <a:srgbClr val="000000"/>
                </a:solidFill>
              </a:rPr>
              <a:pPr>
                <a:defRPr/>
              </a:pPr>
              <a:t>6 November 2018</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C277919-8FA7-46C5-8405-389F5D9524E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7173750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DFA8861-4D77-4607-ADDD-8CC2EE0EBC1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927003526"/>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FDA91CF5-B319-4EEB-9B5A-E15755FA2EEE}"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305748720"/>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8"/>
            <a:ext cx="2794000" cy="5808662"/>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274638"/>
            <a:ext cx="8180917" cy="5808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1F5A793D-2C7D-4915-9664-A1CBED259D08}"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762972661"/>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814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DA0AEB9E-FD0D-48F8-9512-A94DFD91C1B5}"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734139672"/>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able Placeholder 2"/>
          <p:cNvSpPr>
            <a:spLocks noGrp="1"/>
          </p:cNvSpPr>
          <p:nvPr>
            <p:ph type="tbl" idx="1"/>
          </p:nvPr>
        </p:nvSpPr>
        <p:spPr>
          <a:xfrm>
            <a:off x="814917" y="1557338"/>
            <a:ext cx="10972800" cy="4525962"/>
          </a:xfrm>
        </p:spPr>
        <p:txBody>
          <a:bodyPr/>
          <a:lstStyle/>
          <a:p>
            <a:pPr lvl="0"/>
            <a:endParaRPr lang="en-ZA" noProof="0" dirty="0" smtClean="0"/>
          </a:p>
        </p:txBody>
      </p:sp>
      <p:sp>
        <p:nvSpPr>
          <p:cNvPr id="4" name="Rectangle 4"/>
          <p:cNvSpPr>
            <a:spLocks noGrp="1" noChangeArrowheads="1"/>
          </p:cNvSpPr>
          <p:nvPr>
            <p:ph type="dt" sz="half" idx="10"/>
          </p:nvPr>
        </p:nvSpPr>
        <p:spPr>
          <a:ln/>
        </p:spPr>
        <p:txBody>
          <a:bodyPr/>
          <a:lstStyle>
            <a:lvl1pPr>
              <a:defRPr/>
            </a:lvl1pPr>
          </a:lstStyle>
          <a:p>
            <a:pPr>
              <a:defRPr/>
            </a:pPr>
            <a:fld id="{AF424152-979A-4DFF-9DD1-882BA144F2A9}"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157299557"/>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86"/>
            <a:ext cx="103632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E1EB140-0E0C-401F-A7DD-F189A205B98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98760205"/>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B04DB45-C48E-45A9-9808-1FC27FA2836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355465341"/>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61"/>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4FF5A34-D2E9-4550-B979-2CF371DA40D4}"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445037082"/>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14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AD5B6CB7-0703-48FC-BA60-67D516E7AF7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432102977"/>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40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0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E53D889C-EA3E-4B55-9608-6C1D23A869F3}" type="datetime1">
              <a:rPr lang="en-US">
                <a:solidFill>
                  <a:srgbClr val="000000"/>
                </a:solidFill>
              </a:rPr>
              <a:pPr>
                <a:defRPr/>
              </a:pPr>
              <a:t>11/6/2018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87759699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D5B79FD-A3B3-43DD-A58E-F915A60DDE65}" type="datetime3">
              <a:rPr lang="en-US">
                <a:solidFill>
                  <a:srgbClr val="000000"/>
                </a:solidFill>
              </a:rPr>
              <a:pPr>
                <a:defRPr/>
              </a:pPr>
              <a:t>6 November 2018</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DE0B4DD-C070-49F0-B943-2ECBAB3319E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4591459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118D051A-95CC-441A-80D8-70ED760AFADD}" type="datetime1">
              <a:rPr lang="en-US">
                <a:solidFill>
                  <a:srgbClr val="000000"/>
                </a:solidFill>
              </a:rPr>
              <a:pPr>
                <a:defRPr/>
              </a:pPr>
              <a:t>11/6/2018</a:t>
            </a:fld>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982330629"/>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B1852CC-DB29-40B3-A5D5-3749E1BAA090}" type="datetime1">
              <a:rPr lang="en-US">
                <a:solidFill>
                  <a:srgbClr val="000000"/>
                </a:solidFill>
              </a:rPr>
              <a:pPr>
                <a:defRPr/>
              </a:pPr>
              <a:t>11/6/2018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34375168"/>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F629A4C-2DCE-47D4-8078-80E8CF0E6376}"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505219587"/>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DFA8861-4D77-4607-ADDD-8CC2EE0EBC1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920478659"/>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FDA91CF5-B319-4EEB-9B5A-E15755FA2EEE}"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879392187"/>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8"/>
            <a:ext cx="2794000" cy="5808662"/>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274638"/>
            <a:ext cx="8180917" cy="5808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1F5A793D-2C7D-4915-9664-A1CBED259D08}"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806953802"/>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814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DA0AEB9E-FD0D-48F8-9512-A94DFD91C1B5}"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121370845"/>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able Placeholder 2"/>
          <p:cNvSpPr>
            <a:spLocks noGrp="1"/>
          </p:cNvSpPr>
          <p:nvPr>
            <p:ph type="tbl" idx="1"/>
          </p:nvPr>
        </p:nvSpPr>
        <p:spPr>
          <a:xfrm>
            <a:off x="814917" y="1557338"/>
            <a:ext cx="10972800" cy="4525962"/>
          </a:xfrm>
        </p:spPr>
        <p:txBody>
          <a:bodyPr/>
          <a:lstStyle/>
          <a:p>
            <a:pPr lvl="0"/>
            <a:endParaRPr lang="en-ZA" noProof="0" dirty="0" smtClean="0"/>
          </a:p>
        </p:txBody>
      </p:sp>
      <p:sp>
        <p:nvSpPr>
          <p:cNvPr id="4" name="Rectangle 4"/>
          <p:cNvSpPr>
            <a:spLocks noGrp="1" noChangeArrowheads="1"/>
          </p:cNvSpPr>
          <p:nvPr>
            <p:ph type="dt" sz="half" idx="10"/>
          </p:nvPr>
        </p:nvSpPr>
        <p:spPr>
          <a:ln/>
        </p:spPr>
        <p:txBody>
          <a:bodyPr/>
          <a:lstStyle>
            <a:lvl1pPr>
              <a:defRPr/>
            </a:lvl1pPr>
          </a:lstStyle>
          <a:p>
            <a:pPr>
              <a:defRPr/>
            </a:pPr>
            <a:fld id="{AF424152-979A-4DFF-9DD1-882BA144F2A9}"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192997638"/>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74"/>
            <a:ext cx="103632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E1EB140-0E0C-401F-A7DD-F189A205B98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223128386"/>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B04DB45-C48E-45A9-9808-1FC27FA2836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9881400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F110360-B948-4AB8-99BB-B8C7A03C1923}" type="datetime3">
              <a:rPr lang="en-US">
                <a:solidFill>
                  <a:srgbClr val="000000"/>
                </a:solidFill>
              </a:rPr>
              <a:pPr>
                <a:defRPr/>
              </a:pPr>
              <a:t>6 November 2018</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3665290-8355-43E0-A603-535A0CEE5B0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8678488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49"/>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4FF5A34-D2E9-4550-B979-2CF371DA40D4}"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97082491"/>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14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AD5B6CB7-0703-48FC-BA60-67D516E7AF7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326859928"/>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40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0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E53D889C-EA3E-4B55-9608-6C1D23A869F3}" type="datetime1">
              <a:rPr lang="en-US">
                <a:solidFill>
                  <a:srgbClr val="000000"/>
                </a:solidFill>
              </a:rPr>
              <a:pPr>
                <a:defRPr/>
              </a:pPr>
              <a:t>11/6/2018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063959010"/>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118D051A-95CC-441A-80D8-70ED760AFADD}" type="datetime1">
              <a:rPr lang="en-US">
                <a:solidFill>
                  <a:srgbClr val="000000"/>
                </a:solidFill>
              </a:rPr>
              <a:pPr>
                <a:defRPr/>
              </a:pPr>
              <a:t>11/6/2018</a:t>
            </a:fld>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518275544"/>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B1852CC-DB29-40B3-A5D5-3749E1BAA090}" type="datetime1">
              <a:rPr lang="en-US">
                <a:solidFill>
                  <a:srgbClr val="000000"/>
                </a:solidFill>
              </a:rPr>
              <a:pPr>
                <a:defRPr/>
              </a:pPr>
              <a:t>11/6/2018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002982769"/>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F629A4C-2DCE-47D4-8078-80E8CF0E6376}"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065758070"/>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DFA8861-4D77-4607-ADDD-8CC2EE0EBC1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411106022"/>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FDA91CF5-B319-4EEB-9B5A-E15755FA2EEE}"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1303256686"/>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8"/>
            <a:ext cx="2794000" cy="5808662"/>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600" y="274638"/>
            <a:ext cx="8180917" cy="5808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1F5A793D-2C7D-4915-9664-A1CBED259D08}"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514180386"/>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814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DA0AEB9E-FD0D-48F8-9512-A94DFD91C1B5}"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711343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DDFE08D-E690-4DD4-9A32-DD2C9213D221}" type="datetime3">
              <a:rPr lang="en-US">
                <a:solidFill>
                  <a:srgbClr val="000000"/>
                </a:solidFill>
              </a:rPr>
              <a:pPr>
                <a:defRPr/>
              </a:pPr>
              <a:t>6 November 2018</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994FB92-6E45-4FED-A3CB-AC15A0E9862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6639545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ZA"/>
          </a:p>
        </p:txBody>
      </p:sp>
      <p:sp>
        <p:nvSpPr>
          <p:cNvPr id="3" name="Table Placeholder 2"/>
          <p:cNvSpPr>
            <a:spLocks noGrp="1"/>
          </p:cNvSpPr>
          <p:nvPr>
            <p:ph type="tbl" idx="1"/>
          </p:nvPr>
        </p:nvSpPr>
        <p:spPr>
          <a:xfrm>
            <a:off x="814917" y="1557338"/>
            <a:ext cx="10972800" cy="4525962"/>
          </a:xfrm>
        </p:spPr>
        <p:txBody>
          <a:bodyPr/>
          <a:lstStyle/>
          <a:p>
            <a:pPr lvl="0"/>
            <a:endParaRPr lang="en-ZA" noProof="0" dirty="0" smtClean="0"/>
          </a:p>
        </p:txBody>
      </p:sp>
      <p:sp>
        <p:nvSpPr>
          <p:cNvPr id="4" name="Rectangle 4"/>
          <p:cNvSpPr>
            <a:spLocks noGrp="1" noChangeArrowheads="1"/>
          </p:cNvSpPr>
          <p:nvPr>
            <p:ph type="dt" sz="half" idx="10"/>
          </p:nvPr>
        </p:nvSpPr>
        <p:spPr>
          <a:ln/>
        </p:spPr>
        <p:txBody>
          <a:bodyPr/>
          <a:lstStyle>
            <a:lvl1pPr>
              <a:defRPr/>
            </a:lvl1pPr>
          </a:lstStyle>
          <a:p>
            <a:pPr>
              <a:defRPr/>
            </a:pPr>
            <a:fld id="{AF424152-979A-4DFF-9DD1-882BA144F2A9}"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565395135"/>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60"/>
            <a:ext cx="103632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E1EB140-0E0C-401F-A7DD-F189A205B98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3303283222"/>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Rectangle 4"/>
          <p:cNvSpPr>
            <a:spLocks noGrp="1" noChangeArrowheads="1"/>
          </p:cNvSpPr>
          <p:nvPr>
            <p:ph type="dt" sz="half" idx="10"/>
          </p:nvPr>
        </p:nvSpPr>
        <p:spPr>
          <a:ln/>
        </p:spPr>
        <p:txBody>
          <a:bodyPr/>
          <a:lstStyle>
            <a:lvl1pPr>
              <a:defRPr/>
            </a:lvl1pPr>
          </a:lstStyle>
          <a:p>
            <a:pPr>
              <a:defRPr/>
            </a:pPr>
            <a:fld id="{7B04DB45-C48E-45A9-9808-1FC27FA2836C}"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284952892"/>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35"/>
            <a:ext cx="103632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4FF5A34-D2E9-4550-B979-2CF371DA40D4}" type="datetime1">
              <a:rPr lang="en-US">
                <a:solidFill>
                  <a:srgbClr val="000000"/>
                </a:solidFill>
              </a:rPr>
              <a:pPr>
                <a:defRPr/>
              </a:pPr>
              <a:t>11/6/2018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98783692"/>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14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402917" y="1557338"/>
            <a:ext cx="53848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Rectangle 4"/>
          <p:cNvSpPr>
            <a:spLocks noGrp="1" noChangeArrowheads="1"/>
          </p:cNvSpPr>
          <p:nvPr>
            <p:ph type="dt" sz="half" idx="10"/>
          </p:nvPr>
        </p:nvSpPr>
        <p:spPr>
          <a:ln/>
        </p:spPr>
        <p:txBody>
          <a:bodyPr/>
          <a:lstStyle>
            <a:lvl1pPr>
              <a:defRPr/>
            </a:lvl1pPr>
          </a:lstStyle>
          <a:p>
            <a:pPr>
              <a:defRPr/>
            </a:pPr>
            <a:fld id="{AD5B6CB7-0703-48FC-BA60-67D516E7AF7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999699822"/>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339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9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Rectangle 4"/>
          <p:cNvSpPr>
            <a:spLocks noGrp="1" noChangeArrowheads="1"/>
          </p:cNvSpPr>
          <p:nvPr>
            <p:ph type="dt" sz="half" idx="10"/>
          </p:nvPr>
        </p:nvSpPr>
        <p:spPr>
          <a:ln/>
        </p:spPr>
        <p:txBody>
          <a:bodyPr/>
          <a:lstStyle>
            <a:lvl1pPr>
              <a:defRPr/>
            </a:lvl1pPr>
          </a:lstStyle>
          <a:p>
            <a:pPr>
              <a:defRPr/>
            </a:pPr>
            <a:fld id="{E53D889C-EA3E-4B55-9608-6C1D23A869F3}" type="datetime1">
              <a:rPr lang="en-US">
                <a:solidFill>
                  <a:srgbClr val="000000"/>
                </a:solidFill>
              </a:rPr>
              <a:pPr>
                <a:defRPr/>
              </a:pPr>
              <a:t>11/6/2018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98428032"/>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Rectangle 4"/>
          <p:cNvSpPr>
            <a:spLocks noGrp="1" noChangeArrowheads="1"/>
          </p:cNvSpPr>
          <p:nvPr>
            <p:ph type="dt" sz="half" idx="10"/>
          </p:nvPr>
        </p:nvSpPr>
        <p:spPr>
          <a:ln/>
        </p:spPr>
        <p:txBody>
          <a:bodyPr/>
          <a:lstStyle>
            <a:lvl1pPr>
              <a:defRPr/>
            </a:lvl1pPr>
          </a:lstStyle>
          <a:p>
            <a:pPr>
              <a:defRPr/>
            </a:pPr>
            <a:fld id="{118D051A-95CC-441A-80D8-70ED760AFADD}" type="datetime1">
              <a:rPr lang="en-US">
                <a:solidFill>
                  <a:srgbClr val="000000"/>
                </a:solidFill>
              </a:rPr>
              <a:pPr>
                <a:defRPr/>
              </a:pPr>
              <a:t>11/6/2018</a:t>
            </a:fld>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726476010"/>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B1852CC-DB29-40B3-A5D5-3749E1BAA090}" type="datetime1">
              <a:rPr lang="en-US">
                <a:solidFill>
                  <a:srgbClr val="000000"/>
                </a:solidFill>
              </a:rPr>
              <a:pPr>
                <a:defRPr/>
              </a:pPr>
              <a:t>11/6/2018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4246945414"/>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F629A4C-2DCE-47D4-8078-80E8CF0E6376}"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823030028"/>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DFA8861-4D77-4607-ADDD-8CC2EE0EBC11}" type="datetime1">
              <a:rPr lang="en-US">
                <a:solidFill>
                  <a:srgbClr val="000000"/>
                </a:solidFill>
              </a:rPr>
              <a:pPr>
                <a:defRPr/>
              </a:pPr>
              <a:t>11/6/2018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5095459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4.xml"/><Relationship Id="rId13" Type="http://schemas.openxmlformats.org/officeDocument/2006/relationships/slideLayout" Target="../slideLayouts/slideLayout129.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12" Type="http://schemas.openxmlformats.org/officeDocument/2006/relationships/slideLayout" Target="../slideLayouts/slideLayout128.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5" Type="http://schemas.openxmlformats.org/officeDocument/2006/relationships/image" Target="../media/image1.jpeg"/><Relationship Id="rId10" Type="http://schemas.openxmlformats.org/officeDocument/2006/relationships/slideLayout" Target="../slideLayouts/slideLayout126.xml"/><Relationship Id="rId4" Type="http://schemas.openxmlformats.org/officeDocument/2006/relationships/slideLayout" Target="../slideLayouts/slideLayout120.xml"/><Relationship Id="rId9" Type="http://schemas.openxmlformats.org/officeDocument/2006/relationships/slideLayout" Target="../slideLayouts/slideLayout125.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7.xml"/><Relationship Id="rId13" Type="http://schemas.openxmlformats.org/officeDocument/2006/relationships/theme" Target="../theme/theme11.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slideLayout" Target="../slideLayouts/slideLayout141.xml"/><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0" Type="http://schemas.openxmlformats.org/officeDocument/2006/relationships/slideLayout" Target="../slideLayouts/slideLayout139.xml"/><Relationship Id="rId4" Type="http://schemas.openxmlformats.org/officeDocument/2006/relationships/slideLayout" Target="../slideLayouts/slideLayout133.xml"/><Relationship Id="rId9" Type="http://schemas.openxmlformats.org/officeDocument/2006/relationships/slideLayout" Target="../slideLayouts/slideLayout138.xml"/><Relationship Id="rId14" Type="http://schemas.openxmlformats.org/officeDocument/2006/relationships/image" Target="../media/image1.jpe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slideLayout" Target="../slideLayouts/slideLayout154.xml"/><Relationship Id="rId3" Type="http://schemas.openxmlformats.org/officeDocument/2006/relationships/slideLayout" Target="../slideLayouts/slideLayout144.xml"/><Relationship Id="rId7" Type="http://schemas.openxmlformats.org/officeDocument/2006/relationships/slideLayout" Target="../slideLayouts/slideLayout148.xml"/><Relationship Id="rId12" Type="http://schemas.openxmlformats.org/officeDocument/2006/relationships/slideLayout" Target="../slideLayouts/slideLayout153.xml"/><Relationship Id="rId2" Type="http://schemas.openxmlformats.org/officeDocument/2006/relationships/slideLayout" Target="../slideLayouts/slideLayout143.xml"/><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5" Type="http://schemas.openxmlformats.org/officeDocument/2006/relationships/slideLayout" Target="../slideLayouts/slideLayout146.xml"/><Relationship Id="rId15" Type="http://schemas.openxmlformats.org/officeDocument/2006/relationships/image" Target="../media/image1.jpeg"/><Relationship Id="rId10" Type="http://schemas.openxmlformats.org/officeDocument/2006/relationships/slideLayout" Target="../slideLayouts/slideLayout151.xml"/><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slideLayout" Target="../slideLayouts/slideLayout167.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slideLayout" Target="../slideLayouts/slideLayout166.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5" Type="http://schemas.openxmlformats.org/officeDocument/2006/relationships/image" Target="../media/image1.jpeg"/><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 Id="rId1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image" Target="../media/image4.jpeg"/><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heme" Target="../theme/theme14.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86.xml"/><Relationship Id="rId13" Type="http://schemas.openxmlformats.org/officeDocument/2006/relationships/theme" Target="../theme/theme15.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slideLayout" Target="../slideLayouts/slideLayout190.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1.jpe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image" Target="../media/image1.jpeg"/><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image" Target="../media/image1.jpeg"/><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image" Target="../media/image1.jpeg"/><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image" Target="../media/image1.jpeg"/><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image" Target="../media/image1.jpeg"/><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slideLayout" Target="../slideLayouts/slideLayout116.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slideLayout" Target="../slideLayouts/slideLayout115.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5" Type="http://schemas.openxmlformats.org/officeDocument/2006/relationships/image" Target="../media/image1.jpeg"/><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 descr="slide2_nu.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236" y="0"/>
            <a:ext cx="121835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609600" y="620713"/>
            <a:ext cx="109728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609600" y="1600204"/>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fld id="{505DEC40-71E7-4E5C-9655-D052DD7F3A4A}" type="datetime3">
              <a:rPr lang="en-US">
                <a:solidFill>
                  <a:srgbClr val="000000"/>
                </a:solidFill>
              </a:rPr>
              <a:pPr fontAlgn="base">
                <a:spcBef>
                  <a:spcPct val="0"/>
                </a:spcBef>
                <a:spcAft>
                  <a:spcPct val="0"/>
                </a:spcAft>
                <a:defRPr/>
              </a:pPr>
              <a:t>6 November 2018</a:t>
            </a:fld>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fontAlgn="base">
              <a:spcBef>
                <a:spcPct val="0"/>
              </a:spcBef>
              <a:spcAft>
                <a:spcPct val="0"/>
              </a:spcAft>
              <a:defRPr/>
            </a:pPr>
            <a:fld id="{74AB7F6A-3D73-438C-89CE-24DA91C3B9F1}"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6618992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lr>
          <a:srgbClr val="660033"/>
        </a:buClr>
        <a:buSzPct val="120000"/>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666"/>
        </a:buClr>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814917" y="1557338"/>
            <a:ext cx="10972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46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b="0">
                <a:ea typeface="ＭＳ Ｐゴシック" pitchFamily="34" charset="-128"/>
              </a:defRPr>
            </a:lvl1pPr>
          </a:lstStyle>
          <a:p>
            <a:pPr fontAlgn="base">
              <a:spcBef>
                <a:spcPct val="0"/>
              </a:spcBef>
              <a:spcAft>
                <a:spcPct val="0"/>
              </a:spcAft>
              <a:defRPr/>
            </a:pPr>
            <a:fld id="{3AE7D4FF-EB73-44FD-9A24-266682DBA91B}" type="datetime1">
              <a:rPr lang="en-US">
                <a:solidFill>
                  <a:srgbClr val="000000"/>
                </a:solidFill>
              </a:rPr>
              <a:pPr fontAlgn="base">
                <a:spcBef>
                  <a:spcPct val="0"/>
                </a:spcBef>
                <a:spcAft>
                  <a:spcPct val="0"/>
                </a:spcAft>
                <a:defRPr/>
              </a:pPr>
              <a:t>11/6/2018</a:t>
            </a:fld>
            <a:endParaRPr lang="en-US" dirty="0">
              <a:solidFill>
                <a:srgbClr val="000000"/>
              </a:solidFill>
            </a:endParaRPr>
          </a:p>
        </p:txBody>
      </p:sp>
      <p:sp>
        <p:nvSpPr>
          <p:cNvPr id="6246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ea typeface="ＭＳ Ｐゴシック" pitchFamily="34" charset="-128"/>
              </a:defRPr>
            </a:lvl1pPr>
          </a:lstStyle>
          <a:p>
            <a:pPr algn="ctr" fontAlgn="base">
              <a:spcBef>
                <a:spcPct val="0"/>
              </a:spcBef>
              <a:spcAft>
                <a:spcPct val="0"/>
              </a:spcAft>
              <a:defRPr/>
            </a:pPr>
            <a:endParaRPr lang="en-US" dirty="0">
              <a:solidFill>
                <a:srgbClr val="000000"/>
              </a:solidFill>
            </a:endParaRPr>
          </a:p>
        </p:txBody>
      </p:sp>
      <p:pic>
        <p:nvPicPr>
          <p:cNvPr id="1030" name="Picture 11" descr="slide2_nu.jpg"/>
          <p:cNvPicPr>
            <a:picLocks noChangeAspect="1"/>
          </p:cNvPicPr>
          <p:nvPr/>
        </p:nvPicPr>
        <p:blipFill>
          <a:blip r:embed="rId15"/>
          <a:srcRect/>
          <a:stretch>
            <a:fillRect/>
          </a:stretch>
        </p:blipFill>
        <p:spPr bwMode="auto">
          <a:xfrm>
            <a:off x="4234" y="0"/>
            <a:ext cx="12187767" cy="6858000"/>
          </a:xfrm>
          <a:prstGeom prst="rect">
            <a:avLst/>
          </a:prstGeom>
          <a:noFill/>
          <a:ln w="9525">
            <a:noFill/>
            <a:miter lim="800000"/>
            <a:headEnd/>
            <a:tailEnd/>
          </a:ln>
        </p:spPr>
      </p:pic>
    </p:spTree>
    <p:extLst>
      <p:ext uri="{BB962C8B-B14F-4D97-AF65-F5344CB8AC3E}">
        <p14:creationId xmlns:p14="http://schemas.microsoft.com/office/powerpoint/2010/main" val="2051102043"/>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 id="2147483862" r:id="rId12"/>
    <p:sldLayoutId id="2147483863"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11" descr="slide2_nu.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236" y="0"/>
            <a:ext cx="121835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p:cNvSpPr>
            <a:spLocks noGrp="1" noChangeArrowheads="1"/>
          </p:cNvSpPr>
          <p:nvPr>
            <p:ph type="title"/>
          </p:nvPr>
        </p:nvSpPr>
        <p:spPr bwMode="auto">
          <a:xfrm>
            <a:off x="609600" y="620713"/>
            <a:ext cx="109728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6" name="Rectangle 3"/>
          <p:cNvSpPr>
            <a:spLocks noGrp="1" noChangeArrowheads="1"/>
          </p:cNvSpPr>
          <p:nvPr>
            <p:ph type="body" idx="1"/>
          </p:nvPr>
        </p:nvSpPr>
        <p:spPr bwMode="auto">
          <a:xfrm>
            <a:off x="609600" y="1600204"/>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a:ea typeface="+mn-ea"/>
              </a:defRPr>
            </a:lvl1pPr>
          </a:lstStyle>
          <a:p>
            <a:pPr fontAlgn="base">
              <a:spcBef>
                <a:spcPct val="0"/>
              </a:spcBef>
              <a:spcAft>
                <a:spcPct val="0"/>
              </a:spcAft>
              <a:defRPr/>
            </a:pPr>
            <a:endParaRPr 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a:ea typeface="+mn-ea"/>
              </a:defRPr>
            </a:lvl1pPr>
          </a:lstStyle>
          <a:p>
            <a:pPr fontAlgn="base">
              <a:spcBef>
                <a:spcPct val="0"/>
              </a:spcBef>
              <a:spcAft>
                <a:spcPct val="0"/>
              </a:spcAft>
              <a:defRPr/>
            </a:pPr>
            <a:endParaRPr 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a:ea typeface="+mn-ea"/>
              </a:defRPr>
            </a:lvl1pPr>
          </a:lstStyle>
          <a:p>
            <a:pPr fontAlgn="base">
              <a:spcBef>
                <a:spcPct val="0"/>
              </a:spcBef>
              <a:spcAft>
                <a:spcPct val="0"/>
              </a:spcAft>
              <a:defRPr/>
            </a:pPr>
            <a:fld id="{E1AF34DD-1052-4A58-93EA-E182F575BC81}"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284097191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lr>
          <a:srgbClr val="660033"/>
        </a:buClr>
        <a:buSzPct val="120000"/>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666"/>
        </a:buClr>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814917" y="1557338"/>
            <a:ext cx="10972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46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b="0">
                <a:latin typeface="Arial" charset="0"/>
              </a:defRPr>
            </a:lvl1pPr>
          </a:lstStyle>
          <a:p>
            <a:pPr fontAlgn="base">
              <a:spcBef>
                <a:spcPct val="0"/>
              </a:spcBef>
              <a:spcAft>
                <a:spcPct val="0"/>
              </a:spcAft>
              <a:defRPr/>
            </a:pPr>
            <a:fld id="{6A1017FC-B4E6-4F30-B19D-0113801E02FC}" type="datetime1">
              <a:rPr lang="en-US">
                <a:solidFill>
                  <a:srgbClr val="000000"/>
                </a:solidFill>
                <a:ea typeface="ＭＳ Ｐゴシック" pitchFamily="34" charset="-128"/>
              </a:rPr>
              <a:pPr fontAlgn="base">
                <a:spcBef>
                  <a:spcPct val="0"/>
                </a:spcBef>
                <a:spcAft>
                  <a:spcPct val="0"/>
                </a:spcAft>
                <a:defRPr/>
              </a:pPr>
              <a:t>11/6/2018</a:t>
            </a:fld>
            <a:endParaRPr lang="en-US" dirty="0">
              <a:solidFill>
                <a:srgbClr val="000000"/>
              </a:solidFill>
              <a:ea typeface="ＭＳ Ｐゴシック" pitchFamily="34" charset="-128"/>
            </a:endParaRPr>
          </a:p>
        </p:txBody>
      </p:sp>
      <p:sp>
        <p:nvSpPr>
          <p:cNvPr id="6246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latin typeface="Arial" charset="0"/>
              </a:defRPr>
            </a:lvl1pPr>
          </a:lstStyle>
          <a:p>
            <a:pPr algn="ctr" fontAlgn="base">
              <a:spcBef>
                <a:spcPct val="0"/>
              </a:spcBef>
              <a:spcAft>
                <a:spcPct val="0"/>
              </a:spcAft>
              <a:defRPr/>
            </a:pPr>
            <a:endParaRPr lang="en-US" dirty="0">
              <a:solidFill>
                <a:srgbClr val="000000"/>
              </a:solidFill>
              <a:ea typeface="ＭＳ Ｐゴシック" pitchFamily="34" charset="-128"/>
            </a:endParaRPr>
          </a:p>
        </p:txBody>
      </p:sp>
      <p:pic>
        <p:nvPicPr>
          <p:cNvPr id="1030" name="Picture 11" descr="slide2_nu.jpg"/>
          <p:cNvPicPr>
            <a:picLocks noChangeAspect="1"/>
          </p:cNvPicPr>
          <p:nvPr/>
        </p:nvPicPr>
        <p:blipFill>
          <a:blip r:embed="rId15">
            <a:extLst>
              <a:ext uri="{28A0092B-C50C-407E-A947-70E740481C1C}">
                <a14:useLocalDpi xmlns:a14="http://schemas.microsoft.com/office/drawing/2010/main"/>
              </a:ext>
            </a:extLst>
          </a:blip>
          <a:srcRect/>
          <a:stretch>
            <a:fillRect/>
          </a:stretch>
        </p:blipFill>
        <p:spPr bwMode="auto">
          <a:xfrm>
            <a:off x="4236" y="0"/>
            <a:ext cx="1218776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2695412"/>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89" r:id="rId12"/>
    <p:sldLayoutId id="2147483890"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814917" y="1557338"/>
            <a:ext cx="10972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46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b="0">
                <a:ea typeface="ＭＳ Ｐゴシック" pitchFamily="34" charset="-128"/>
              </a:defRPr>
            </a:lvl1pPr>
          </a:lstStyle>
          <a:p>
            <a:pPr fontAlgn="base">
              <a:spcBef>
                <a:spcPct val="0"/>
              </a:spcBef>
              <a:spcAft>
                <a:spcPct val="0"/>
              </a:spcAft>
              <a:defRPr/>
            </a:pPr>
            <a:fld id="{3AE7D4FF-EB73-44FD-9A24-266682DBA91B}" type="datetime1">
              <a:rPr lang="en-US">
                <a:solidFill>
                  <a:srgbClr val="000000"/>
                </a:solidFill>
              </a:rPr>
              <a:pPr fontAlgn="base">
                <a:spcBef>
                  <a:spcPct val="0"/>
                </a:spcBef>
                <a:spcAft>
                  <a:spcPct val="0"/>
                </a:spcAft>
                <a:defRPr/>
              </a:pPr>
              <a:t>11/6/2018</a:t>
            </a:fld>
            <a:endParaRPr lang="en-US" dirty="0">
              <a:solidFill>
                <a:srgbClr val="000000"/>
              </a:solidFill>
            </a:endParaRPr>
          </a:p>
        </p:txBody>
      </p:sp>
      <p:sp>
        <p:nvSpPr>
          <p:cNvPr id="6246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ea typeface="ＭＳ Ｐゴシック" pitchFamily="34" charset="-128"/>
              </a:defRPr>
            </a:lvl1pPr>
          </a:lstStyle>
          <a:p>
            <a:pPr algn="ctr" fontAlgn="base">
              <a:spcBef>
                <a:spcPct val="0"/>
              </a:spcBef>
              <a:spcAft>
                <a:spcPct val="0"/>
              </a:spcAft>
              <a:defRPr/>
            </a:pPr>
            <a:endParaRPr lang="en-US" dirty="0">
              <a:solidFill>
                <a:srgbClr val="000000"/>
              </a:solidFill>
            </a:endParaRPr>
          </a:p>
        </p:txBody>
      </p:sp>
      <p:pic>
        <p:nvPicPr>
          <p:cNvPr id="1030" name="Picture 11" descr="slide2_nu.jpg"/>
          <p:cNvPicPr>
            <a:picLocks noChangeAspect="1"/>
          </p:cNvPicPr>
          <p:nvPr/>
        </p:nvPicPr>
        <p:blipFill>
          <a:blip r:embed="rId15"/>
          <a:srcRect/>
          <a:stretch>
            <a:fillRect/>
          </a:stretch>
        </p:blipFill>
        <p:spPr bwMode="auto">
          <a:xfrm>
            <a:off x="4236" y="0"/>
            <a:ext cx="12187767" cy="6858000"/>
          </a:xfrm>
          <a:prstGeom prst="rect">
            <a:avLst/>
          </a:prstGeom>
          <a:noFill/>
          <a:ln w="9525">
            <a:noFill/>
            <a:miter lim="800000"/>
            <a:headEnd/>
            <a:tailEnd/>
          </a:ln>
        </p:spPr>
      </p:pic>
    </p:spTree>
    <p:extLst>
      <p:ext uri="{BB962C8B-B14F-4D97-AF65-F5344CB8AC3E}">
        <p14:creationId xmlns:p14="http://schemas.microsoft.com/office/powerpoint/2010/main" val="2751089204"/>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 id="2147483903" r:id="rId12"/>
    <p:sldLayoutId id="2147483904"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400">
                <a:latin typeface="Arial" charset="0"/>
                <a:ea typeface="ＭＳ Ｐゴシック" pitchFamily="34" charset="-128"/>
                <a:cs typeface="Arial" charset="0"/>
              </a:defRPr>
            </a:lvl1pPr>
          </a:lstStyle>
          <a:p>
            <a:pPr fontAlgn="base">
              <a:spcBef>
                <a:spcPct val="0"/>
              </a:spcBef>
              <a:spcAft>
                <a:spcPct val="0"/>
              </a:spcAft>
              <a:defRPr/>
            </a:pPr>
            <a:fld id="{14908B31-2F93-4323-B041-4CE5C36DF21B}" type="datetime1">
              <a:rPr lang="en-US">
                <a:solidFill>
                  <a:srgbClr val="000000"/>
                </a:solidFill>
              </a:rPr>
              <a:pPr fontAlgn="base">
                <a:spcBef>
                  <a:spcPct val="0"/>
                </a:spcBef>
                <a:spcAft>
                  <a:spcPct val="0"/>
                </a:spcAft>
                <a:defRPr/>
              </a:pPr>
              <a:t>11/6/2018</a:t>
            </a:fld>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1400">
                <a:latin typeface="Arial" charset="0"/>
                <a:ea typeface="ＭＳ Ｐゴシック" pitchFamily="34" charset="-128"/>
                <a:cs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solidFill>
                  <a:schemeClr val="bg1"/>
                </a:solidFill>
                <a:latin typeface="Arial" charset="0"/>
                <a:cs typeface="Arial" charset="0"/>
              </a:defRPr>
            </a:lvl1pPr>
          </a:lstStyle>
          <a:p>
            <a:pPr eaLnBrk="0" fontAlgn="base" hangingPunct="0">
              <a:spcBef>
                <a:spcPct val="0"/>
              </a:spcBef>
              <a:spcAft>
                <a:spcPct val="0"/>
              </a:spcAft>
              <a:defRPr/>
            </a:pPr>
            <a:fld id="{1F0252A3-9DB2-4F07-9A71-6D341DC58643}" type="slidenum">
              <a:rPr lang="en-US" altLang="en-US">
                <a:solidFill>
                  <a:srgbClr val="FFFFFF"/>
                </a:solidFill>
              </a:rPr>
              <a:pPr eaLnBrk="0" fontAlgn="base" hangingPunct="0">
                <a:spcBef>
                  <a:spcPct val="0"/>
                </a:spcBef>
                <a:spcAft>
                  <a:spcPct val="0"/>
                </a:spcAft>
                <a:defRPr/>
              </a:pPr>
              <a:t>‹#›</a:t>
            </a:fld>
            <a:endParaRPr lang="en-US" altLang="en-US" dirty="0">
              <a:solidFill>
                <a:srgbClr val="FFFFFF"/>
              </a:solidFill>
            </a:endParaRPr>
          </a:p>
        </p:txBody>
      </p:sp>
    </p:spTree>
    <p:extLst>
      <p:ext uri="{BB962C8B-B14F-4D97-AF65-F5344CB8AC3E}">
        <p14:creationId xmlns:p14="http://schemas.microsoft.com/office/powerpoint/2010/main" val="2734131751"/>
      </p:ext>
    </p:extLst>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defRPr>
      </a:lvl5pPr>
      <a:lvl6pPr marL="457200" algn="ctr" rtl="0" fontAlgn="base">
        <a:spcBef>
          <a:spcPct val="0"/>
        </a:spcBef>
        <a:spcAft>
          <a:spcPct val="0"/>
        </a:spcAft>
        <a:defRPr sz="4400">
          <a:solidFill>
            <a:schemeClr val="tx2"/>
          </a:solidFill>
          <a:latin typeface="Arial" charset="0"/>
          <a:ea typeface="ＭＳ Ｐゴシック" pitchFamily="-48" charset="-128"/>
        </a:defRPr>
      </a:lvl6pPr>
      <a:lvl7pPr marL="914400" algn="ctr" rtl="0" fontAlgn="base">
        <a:spcBef>
          <a:spcPct val="0"/>
        </a:spcBef>
        <a:spcAft>
          <a:spcPct val="0"/>
        </a:spcAft>
        <a:defRPr sz="4400">
          <a:solidFill>
            <a:schemeClr val="tx2"/>
          </a:solidFill>
          <a:latin typeface="Arial" charset="0"/>
          <a:ea typeface="ＭＳ Ｐゴシック" pitchFamily="-48" charset="-128"/>
        </a:defRPr>
      </a:lvl7pPr>
      <a:lvl8pPr marL="1371600" algn="ctr" rtl="0" fontAlgn="base">
        <a:spcBef>
          <a:spcPct val="0"/>
        </a:spcBef>
        <a:spcAft>
          <a:spcPct val="0"/>
        </a:spcAft>
        <a:defRPr sz="4400">
          <a:solidFill>
            <a:schemeClr val="tx2"/>
          </a:solidFill>
          <a:latin typeface="Arial" charset="0"/>
          <a:ea typeface="ＭＳ Ｐゴシック" pitchFamily="-48" charset="-128"/>
        </a:defRPr>
      </a:lvl8pPr>
      <a:lvl9pPr marL="1828800" algn="ctr" rtl="0" fontAlgn="base">
        <a:spcBef>
          <a:spcPct val="0"/>
        </a:spcBef>
        <a:spcAft>
          <a:spcPct val="0"/>
        </a:spcAft>
        <a:defRPr sz="4400">
          <a:solidFill>
            <a:schemeClr val="tx2"/>
          </a:solidFill>
          <a:latin typeface="Arial" charset="0"/>
          <a:ea typeface="ＭＳ Ｐゴシック" pitchFamily="-48"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 descr="slide2_nu.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4236" y="0"/>
            <a:ext cx="121835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609600" y="620713"/>
            <a:ext cx="109728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609600" y="1600204"/>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fld id="{505DEC40-71E7-4E5C-9655-D052DD7F3A4A}" type="datetime3">
              <a:rPr lang="en-US">
                <a:solidFill>
                  <a:srgbClr val="000000"/>
                </a:solidFill>
              </a:rPr>
              <a:pPr fontAlgn="base">
                <a:spcBef>
                  <a:spcPct val="0"/>
                </a:spcBef>
                <a:spcAft>
                  <a:spcPct val="0"/>
                </a:spcAft>
                <a:defRPr/>
              </a:pPr>
              <a:t>6 November 2018</a:t>
            </a:fld>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fontAlgn="base">
              <a:spcBef>
                <a:spcPct val="0"/>
              </a:spcBef>
              <a:spcAft>
                <a:spcPct val="0"/>
              </a:spcAft>
              <a:defRPr/>
            </a:pPr>
            <a:fld id="{74AB7F6A-3D73-438C-89CE-24DA91C3B9F1}"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2656380968"/>
      </p:ext>
    </p:extLst>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Lst>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lr>
          <a:srgbClr val="660033"/>
        </a:buClr>
        <a:buSzPct val="120000"/>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666"/>
        </a:buClr>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814917" y="1557338"/>
            <a:ext cx="10972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46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b="0">
                <a:latin typeface="Arial" charset="0"/>
                <a:ea typeface="ＭＳ Ｐゴシック" pitchFamily="34" charset="-128"/>
                <a:cs typeface="+mn-cs"/>
              </a:defRPr>
            </a:lvl1pPr>
          </a:lstStyle>
          <a:p>
            <a:pPr fontAlgn="base">
              <a:spcBef>
                <a:spcPct val="0"/>
              </a:spcBef>
              <a:spcAft>
                <a:spcPct val="0"/>
              </a:spcAft>
              <a:defRPr/>
            </a:pPr>
            <a:fld id="{5F317CEA-07B7-4100-8E2C-6CF0DBAEFC84}" type="datetime1">
              <a:rPr lang="en-US" smtClean="0">
                <a:solidFill>
                  <a:srgbClr val="000000"/>
                </a:solidFill>
              </a:rPr>
              <a:pPr fontAlgn="base">
                <a:spcBef>
                  <a:spcPct val="0"/>
                </a:spcBef>
                <a:spcAft>
                  <a:spcPct val="0"/>
                </a:spcAft>
                <a:defRPr/>
              </a:pPr>
              <a:t>11/6/2018</a:t>
            </a:fld>
            <a:endParaRPr lang="en-US">
              <a:solidFill>
                <a:srgbClr val="000000"/>
              </a:solidFill>
            </a:endParaRPr>
          </a:p>
        </p:txBody>
      </p:sp>
      <p:sp>
        <p:nvSpPr>
          <p:cNvPr id="6246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b="0">
                <a:latin typeface="Arial" charset="0"/>
                <a:ea typeface="ＭＳ Ｐゴシック" pitchFamily="34" charset="-128"/>
                <a:cs typeface="+mn-cs"/>
              </a:defRPr>
            </a:lvl1pPr>
          </a:lstStyle>
          <a:p>
            <a:pPr fontAlgn="base">
              <a:spcBef>
                <a:spcPct val="0"/>
              </a:spcBef>
              <a:spcAft>
                <a:spcPct val="0"/>
              </a:spcAft>
              <a:defRPr/>
            </a:pPr>
            <a:endParaRPr lang="en-US">
              <a:solidFill>
                <a:srgbClr val="000000"/>
              </a:solidFill>
            </a:endParaRPr>
          </a:p>
        </p:txBody>
      </p:sp>
      <p:pic>
        <p:nvPicPr>
          <p:cNvPr id="1030" name="Picture 11" descr="slide2_nu.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236" y="0"/>
            <a:ext cx="1218776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1205800"/>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814917" y="1557338"/>
            <a:ext cx="10972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46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b="0">
                <a:ea typeface="ＭＳ Ｐゴシック" pitchFamily="34" charset="-128"/>
              </a:defRPr>
            </a:lvl1pPr>
          </a:lstStyle>
          <a:p>
            <a:pPr fontAlgn="base">
              <a:spcBef>
                <a:spcPct val="0"/>
              </a:spcBef>
              <a:spcAft>
                <a:spcPct val="0"/>
              </a:spcAft>
              <a:defRPr/>
            </a:pPr>
            <a:fld id="{3AE7D4FF-EB73-44FD-9A24-266682DBA91B}" type="datetime1">
              <a:rPr lang="en-US">
                <a:solidFill>
                  <a:srgbClr val="000000"/>
                </a:solidFill>
              </a:rPr>
              <a:pPr fontAlgn="base">
                <a:spcBef>
                  <a:spcPct val="0"/>
                </a:spcBef>
                <a:spcAft>
                  <a:spcPct val="0"/>
                </a:spcAft>
                <a:defRPr/>
              </a:pPr>
              <a:t>11/6/2018</a:t>
            </a:fld>
            <a:endParaRPr lang="en-US" dirty="0">
              <a:solidFill>
                <a:srgbClr val="000000"/>
              </a:solidFill>
            </a:endParaRPr>
          </a:p>
        </p:txBody>
      </p:sp>
      <p:sp>
        <p:nvSpPr>
          <p:cNvPr id="6246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ea typeface="ＭＳ Ｐゴシック" pitchFamily="34" charset="-128"/>
              </a:defRPr>
            </a:lvl1pPr>
          </a:lstStyle>
          <a:p>
            <a:pPr algn="ctr" fontAlgn="base">
              <a:spcBef>
                <a:spcPct val="0"/>
              </a:spcBef>
              <a:spcAft>
                <a:spcPct val="0"/>
              </a:spcAft>
              <a:defRPr/>
            </a:pPr>
            <a:endParaRPr lang="en-US" dirty="0">
              <a:solidFill>
                <a:srgbClr val="000000"/>
              </a:solidFill>
            </a:endParaRPr>
          </a:p>
        </p:txBody>
      </p:sp>
      <p:pic>
        <p:nvPicPr>
          <p:cNvPr id="1030" name="Picture 11" descr="slide2_nu.jpg"/>
          <p:cNvPicPr>
            <a:picLocks noChangeAspect="1"/>
          </p:cNvPicPr>
          <p:nvPr/>
        </p:nvPicPr>
        <p:blipFill>
          <a:blip r:embed="rId15"/>
          <a:srcRect/>
          <a:stretch>
            <a:fillRect/>
          </a:stretch>
        </p:blipFill>
        <p:spPr bwMode="auto">
          <a:xfrm>
            <a:off x="4236" y="0"/>
            <a:ext cx="12187767" cy="6858000"/>
          </a:xfrm>
          <a:prstGeom prst="rect">
            <a:avLst/>
          </a:prstGeom>
          <a:noFill/>
          <a:ln w="9525">
            <a:noFill/>
            <a:miter lim="800000"/>
            <a:headEnd/>
            <a:tailEnd/>
          </a:ln>
        </p:spPr>
      </p:pic>
    </p:spTree>
    <p:extLst>
      <p:ext uri="{BB962C8B-B14F-4D97-AF65-F5344CB8AC3E}">
        <p14:creationId xmlns:p14="http://schemas.microsoft.com/office/powerpoint/2010/main" val="1152066821"/>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814917" y="1557338"/>
            <a:ext cx="10972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46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b="0">
                <a:ea typeface="ＭＳ Ｐゴシック" pitchFamily="34" charset="-128"/>
              </a:defRPr>
            </a:lvl1pPr>
          </a:lstStyle>
          <a:p>
            <a:pPr fontAlgn="base">
              <a:spcBef>
                <a:spcPct val="0"/>
              </a:spcBef>
              <a:spcAft>
                <a:spcPct val="0"/>
              </a:spcAft>
              <a:defRPr/>
            </a:pPr>
            <a:fld id="{3AE7D4FF-EB73-44FD-9A24-266682DBA91B}" type="datetime1">
              <a:rPr lang="en-US">
                <a:solidFill>
                  <a:srgbClr val="000000"/>
                </a:solidFill>
              </a:rPr>
              <a:pPr fontAlgn="base">
                <a:spcBef>
                  <a:spcPct val="0"/>
                </a:spcBef>
                <a:spcAft>
                  <a:spcPct val="0"/>
                </a:spcAft>
                <a:defRPr/>
              </a:pPr>
              <a:t>11/6/2018</a:t>
            </a:fld>
            <a:endParaRPr lang="en-US" dirty="0">
              <a:solidFill>
                <a:srgbClr val="000000"/>
              </a:solidFill>
            </a:endParaRPr>
          </a:p>
        </p:txBody>
      </p:sp>
      <p:sp>
        <p:nvSpPr>
          <p:cNvPr id="6246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ea typeface="ＭＳ Ｐゴシック" pitchFamily="34" charset="-128"/>
              </a:defRPr>
            </a:lvl1pPr>
          </a:lstStyle>
          <a:p>
            <a:pPr algn="ctr" fontAlgn="base">
              <a:spcBef>
                <a:spcPct val="0"/>
              </a:spcBef>
              <a:spcAft>
                <a:spcPct val="0"/>
              </a:spcAft>
              <a:defRPr/>
            </a:pPr>
            <a:endParaRPr lang="en-US" dirty="0">
              <a:solidFill>
                <a:srgbClr val="000000"/>
              </a:solidFill>
            </a:endParaRPr>
          </a:p>
        </p:txBody>
      </p:sp>
      <p:pic>
        <p:nvPicPr>
          <p:cNvPr id="1030" name="Picture 11" descr="slide2_nu.jpg"/>
          <p:cNvPicPr>
            <a:picLocks noChangeAspect="1"/>
          </p:cNvPicPr>
          <p:nvPr/>
        </p:nvPicPr>
        <p:blipFill>
          <a:blip r:embed="rId15"/>
          <a:srcRect/>
          <a:stretch>
            <a:fillRect/>
          </a:stretch>
        </p:blipFill>
        <p:spPr bwMode="auto">
          <a:xfrm>
            <a:off x="4236" y="0"/>
            <a:ext cx="12187767" cy="6858000"/>
          </a:xfrm>
          <a:prstGeom prst="rect">
            <a:avLst/>
          </a:prstGeom>
          <a:noFill/>
          <a:ln w="9525">
            <a:noFill/>
            <a:miter lim="800000"/>
            <a:headEnd/>
            <a:tailEnd/>
          </a:ln>
        </p:spPr>
      </p:pic>
    </p:spTree>
    <p:extLst>
      <p:ext uri="{BB962C8B-B14F-4D97-AF65-F5344CB8AC3E}">
        <p14:creationId xmlns:p14="http://schemas.microsoft.com/office/powerpoint/2010/main" val="3361628788"/>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 id="2147483779"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814917" y="1557338"/>
            <a:ext cx="10972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46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b="0">
                <a:ea typeface="ＭＳ Ｐゴシック" pitchFamily="34" charset="-128"/>
              </a:defRPr>
            </a:lvl1pPr>
          </a:lstStyle>
          <a:p>
            <a:pPr fontAlgn="base">
              <a:spcBef>
                <a:spcPct val="0"/>
              </a:spcBef>
              <a:spcAft>
                <a:spcPct val="0"/>
              </a:spcAft>
              <a:defRPr/>
            </a:pPr>
            <a:fld id="{3AE7D4FF-EB73-44FD-9A24-266682DBA91B}" type="datetime1">
              <a:rPr lang="en-US">
                <a:solidFill>
                  <a:srgbClr val="000000"/>
                </a:solidFill>
              </a:rPr>
              <a:pPr fontAlgn="base">
                <a:spcBef>
                  <a:spcPct val="0"/>
                </a:spcBef>
                <a:spcAft>
                  <a:spcPct val="0"/>
                </a:spcAft>
                <a:defRPr/>
              </a:pPr>
              <a:t>11/6/2018</a:t>
            </a:fld>
            <a:endParaRPr lang="en-US" dirty="0">
              <a:solidFill>
                <a:srgbClr val="000000"/>
              </a:solidFill>
            </a:endParaRPr>
          </a:p>
        </p:txBody>
      </p:sp>
      <p:sp>
        <p:nvSpPr>
          <p:cNvPr id="6246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ea typeface="ＭＳ Ｐゴシック" pitchFamily="34" charset="-128"/>
              </a:defRPr>
            </a:lvl1pPr>
          </a:lstStyle>
          <a:p>
            <a:pPr algn="ctr" fontAlgn="base">
              <a:spcBef>
                <a:spcPct val="0"/>
              </a:spcBef>
              <a:spcAft>
                <a:spcPct val="0"/>
              </a:spcAft>
              <a:defRPr/>
            </a:pPr>
            <a:endParaRPr lang="en-US" dirty="0">
              <a:solidFill>
                <a:srgbClr val="000000"/>
              </a:solidFill>
            </a:endParaRPr>
          </a:p>
        </p:txBody>
      </p:sp>
      <p:pic>
        <p:nvPicPr>
          <p:cNvPr id="1030" name="Picture 11" descr="slide2_nu.jpg"/>
          <p:cNvPicPr>
            <a:picLocks noChangeAspect="1"/>
          </p:cNvPicPr>
          <p:nvPr/>
        </p:nvPicPr>
        <p:blipFill>
          <a:blip r:embed="rId15"/>
          <a:srcRect/>
          <a:stretch>
            <a:fillRect/>
          </a:stretch>
        </p:blipFill>
        <p:spPr bwMode="auto">
          <a:xfrm>
            <a:off x="4236" y="0"/>
            <a:ext cx="12187767" cy="6858000"/>
          </a:xfrm>
          <a:prstGeom prst="rect">
            <a:avLst/>
          </a:prstGeom>
          <a:noFill/>
          <a:ln w="9525">
            <a:noFill/>
            <a:miter lim="800000"/>
            <a:headEnd/>
            <a:tailEnd/>
          </a:ln>
        </p:spPr>
      </p:pic>
    </p:spTree>
    <p:extLst>
      <p:ext uri="{BB962C8B-B14F-4D97-AF65-F5344CB8AC3E}">
        <p14:creationId xmlns:p14="http://schemas.microsoft.com/office/powerpoint/2010/main" val="1675922465"/>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814917" y="1557338"/>
            <a:ext cx="10972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46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b="0">
                <a:ea typeface="ＭＳ Ｐゴシック" pitchFamily="34" charset="-128"/>
              </a:defRPr>
            </a:lvl1pPr>
          </a:lstStyle>
          <a:p>
            <a:pPr fontAlgn="base">
              <a:spcBef>
                <a:spcPct val="0"/>
              </a:spcBef>
              <a:spcAft>
                <a:spcPct val="0"/>
              </a:spcAft>
              <a:defRPr/>
            </a:pPr>
            <a:fld id="{3AE7D4FF-EB73-44FD-9A24-266682DBA91B}" type="datetime1">
              <a:rPr lang="en-US">
                <a:solidFill>
                  <a:srgbClr val="000000"/>
                </a:solidFill>
              </a:rPr>
              <a:pPr fontAlgn="base">
                <a:spcBef>
                  <a:spcPct val="0"/>
                </a:spcBef>
                <a:spcAft>
                  <a:spcPct val="0"/>
                </a:spcAft>
                <a:defRPr/>
              </a:pPr>
              <a:t>11/6/2018</a:t>
            </a:fld>
            <a:endParaRPr lang="en-US" dirty="0">
              <a:solidFill>
                <a:srgbClr val="000000"/>
              </a:solidFill>
            </a:endParaRPr>
          </a:p>
        </p:txBody>
      </p:sp>
      <p:sp>
        <p:nvSpPr>
          <p:cNvPr id="6246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ea typeface="ＭＳ Ｐゴシック" pitchFamily="34" charset="-128"/>
              </a:defRPr>
            </a:lvl1pPr>
          </a:lstStyle>
          <a:p>
            <a:pPr algn="ctr" fontAlgn="base">
              <a:spcBef>
                <a:spcPct val="0"/>
              </a:spcBef>
              <a:spcAft>
                <a:spcPct val="0"/>
              </a:spcAft>
              <a:defRPr/>
            </a:pPr>
            <a:endParaRPr lang="en-US" dirty="0">
              <a:solidFill>
                <a:srgbClr val="000000"/>
              </a:solidFill>
            </a:endParaRPr>
          </a:p>
        </p:txBody>
      </p:sp>
      <p:pic>
        <p:nvPicPr>
          <p:cNvPr id="1030" name="Picture 11" descr="slide2_nu.jpg"/>
          <p:cNvPicPr>
            <a:picLocks noChangeAspect="1"/>
          </p:cNvPicPr>
          <p:nvPr/>
        </p:nvPicPr>
        <p:blipFill>
          <a:blip r:embed="rId15"/>
          <a:srcRect/>
          <a:stretch>
            <a:fillRect/>
          </a:stretch>
        </p:blipFill>
        <p:spPr bwMode="auto">
          <a:xfrm>
            <a:off x="4236" y="0"/>
            <a:ext cx="12187767" cy="6858000"/>
          </a:xfrm>
          <a:prstGeom prst="rect">
            <a:avLst/>
          </a:prstGeom>
          <a:noFill/>
          <a:ln w="9525">
            <a:noFill/>
            <a:miter lim="800000"/>
            <a:headEnd/>
            <a:tailEnd/>
          </a:ln>
        </p:spPr>
      </p:pic>
    </p:spTree>
    <p:extLst>
      <p:ext uri="{BB962C8B-B14F-4D97-AF65-F5344CB8AC3E}">
        <p14:creationId xmlns:p14="http://schemas.microsoft.com/office/powerpoint/2010/main" val="1322259901"/>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 id="2147483807"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814917" y="1557338"/>
            <a:ext cx="10972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46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b="0">
                <a:ea typeface="ＭＳ Ｐゴシック" pitchFamily="34" charset="-128"/>
              </a:defRPr>
            </a:lvl1pPr>
          </a:lstStyle>
          <a:p>
            <a:pPr fontAlgn="base">
              <a:spcBef>
                <a:spcPct val="0"/>
              </a:spcBef>
              <a:spcAft>
                <a:spcPct val="0"/>
              </a:spcAft>
              <a:defRPr/>
            </a:pPr>
            <a:fld id="{3AE7D4FF-EB73-44FD-9A24-266682DBA91B}" type="datetime1">
              <a:rPr lang="en-US">
                <a:solidFill>
                  <a:srgbClr val="000000"/>
                </a:solidFill>
              </a:rPr>
              <a:pPr fontAlgn="base">
                <a:spcBef>
                  <a:spcPct val="0"/>
                </a:spcBef>
                <a:spcAft>
                  <a:spcPct val="0"/>
                </a:spcAft>
                <a:defRPr/>
              </a:pPr>
              <a:t>11/6/2018</a:t>
            </a:fld>
            <a:endParaRPr lang="en-US" dirty="0">
              <a:solidFill>
                <a:srgbClr val="000000"/>
              </a:solidFill>
            </a:endParaRPr>
          </a:p>
        </p:txBody>
      </p:sp>
      <p:sp>
        <p:nvSpPr>
          <p:cNvPr id="6246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ea typeface="ＭＳ Ｐゴシック" pitchFamily="34" charset="-128"/>
              </a:defRPr>
            </a:lvl1pPr>
          </a:lstStyle>
          <a:p>
            <a:pPr algn="ctr" fontAlgn="base">
              <a:spcBef>
                <a:spcPct val="0"/>
              </a:spcBef>
              <a:spcAft>
                <a:spcPct val="0"/>
              </a:spcAft>
              <a:defRPr/>
            </a:pPr>
            <a:endParaRPr lang="en-US" dirty="0">
              <a:solidFill>
                <a:srgbClr val="000000"/>
              </a:solidFill>
            </a:endParaRPr>
          </a:p>
        </p:txBody>
      </p:sp>
      <p:pic>
        <p:nvPicPr>
          <p:cNvPr id="1030" name="Picture 11" descr="slide2_nu.jpg"/>
          <p:cNvPicPr>
            <a:picLocks noChangeAspect="1"/>
          </p:cNvPicPr>
          <p:nvPr/>
        </p:nvPicPr>
        <p:blipFill>
          <a:blip r:embed="rId15"/>
          <a:srcRect/>
          <a:stretch>
            <a:fillRect/>
          </a:stretch>
        </p:blipFill>
        <p:spPr bwMode="auto">
          <a:xfrm>
            <a:off x="4236" y="0"/>
            <a:ext cx="12187767" cy="6858000"/>
          </a:xfrm>
          <a:prstGeom prst="rect">
            <a:avLst/>
          </a:prstGeom>
          <a:noFill/>
          <a:ln w="9525">
            <a:noFill/>
            <a:miter lim="800000"/>
            <a:headEnd/>
            <a:tailEnd/>
          </a:ln>
        </p:spPr>
      </p:pic>
    </p:spTree>
    <p:extLst>
      <p:ext uri="{BB962C8B-B14F-4D97-AF65-F5344CB8AC3E}">
        <p14:creationId xmlns:p14="http://schemas.microsoft.com/office/powerpoint/2010/main" val="3407314572"/>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814917" y="1557338"/>
            <a:ext cx="10972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46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b="0">
                <a:ea typeface="ＭＳ Ｐゴシック" pitchFamily="34" charset="-128"/>
              </a:defRPr>
            </a:lvl1pPr>
          </a:lstStyle>
          <a:p>
            <a:pPr fontAlgn="base">
              <a:spcBef>
                <a:spcPct val="0"/>
              </a:spcBef>
              <a:spcAft>
                <a:spcPct val="0"/>
              </a:spcAft>
              <a:defRPr/>
            </a:pPr>
            <a:fld id="{3AE7D4FF-EB73-44FD-9A24-266682DBA91B}" type="datetime1">
              <a:rPr lang="en-US">
                <a:solidFill>
                  <a:srgbClr val="000000"/>
                </a:solidFill>
              </a:rPr>
              <a:pPr fontAlgn="base">
                <a:spcBef>
                  <a:spcPct val="0"/>
                </a:spcBef>
                <a:spcAft>
                  <a:spcPct val="0"/>
                </a:spcAft>
                <a:defRPr/>
              </a:pPr>
              <a:t>11/6/2018</a:t>
            </a:fld>
            <a:endParaRPr lang="en-US" dirty="0">
              <a:solidFill>
                <a:srgbClr val="000000"/>
              </a:solidFill>
            </a:endParaRPr>
          </a:p>
        </p:txBody>
      </p:sp>
      <p:sp>
        <p:nvSpPr>
          <p:cNvPr id="6246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ea typeface="ＭＳ Ｐゴシック" pitchFamily="34" charset="-128"/>
              </a:defRPr>
            </a:lvl1pPr>
          </a:lstStyle>
          <a:p>
            <a:pPr algn="ctr" fontAlgn="base">
              <a:spcBef>
                <a:spcPct val="0"/>
              </a:spcBef>
              <a:spcAft>
                <a:spcPct val="0"/>
              </a:spcAft>
              <a:defRPr/>
            </a:pPr>
            <a:endParaRPr lang="en-US" dirty="0">
              <a:solidFill>
                <a:srgbClr val="000000"/>
              </a:solidFill>
            </a:endParaRPr>
          </a:p>
        </p:txBody>
      </p:sp>
      <p:pic>
        <p:nvPicPr>
          <p:cNvPr id="1030" name="Picture 11" descr="slide2_nu.jpg"/>
          <p:cNvPicPr>
            <a:picLocks noChangeAspect="1"/>
          </p:cNvPicPr>
          <p:nvPr/>
        </p:nvPicPr>
        <p:blipFill>
          <a:blip r:embed="rId15"/>
          <a:srcRect/>
          <a:stretch>
            <a:fillRect/>
          </a:stretch>
        </p:blipFill>
        <p:spPr bwMode="auto">
          <a:xfrm>
            <a:off x="4236" y="0"/>
            <a:ext cx="12187767" cy="6858000"/>
          </a:xfrm>
          <a:prstGeom prst="rect">
            <a:avLst/>
          </a:prstGeom>
          <a:noFill/>
          <a:ln w="9525">
            <a:noFill/>
            <a:miter lim="800000"/>
            <a:headEnd/>
            <a:tailEnd/>
          </a:ln>
        </p:spPr>
      </p:pic>
    </p:spTree>
    <p:extLst>
      <p:ext uri="{BB962C8B-B14F-4D97-AF65-F5344CB8AC3E}">
        <p14:creationId xmlns:p14="http://schemas.microsoft.com/office/powerpoint/2010/main" val="3026657187"/>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4" r:id="rId12"/>
    <p:sldLayoutId id="2147483835"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814917" y="1557338"/>
            <a:ext cx="10972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46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b="0">
                <a:ea typeface="ＭＳ Ｐゴシック" pitchFamily="34" charset="-128"/>
              </a:defRPr>
            </a:lvl1pPr>
          </a:lstStyle>
          <a:p>
            <a:pPr fontAlgn="base">
              <a:spcBef>
                <a:spcPct val="0"/>
              </a:spcBef>
              <a:spcAft>
                <a:spcPct val="0"/>
              </a:spcAft>
              <a:defRPr/>
            </a:pPr>
            <a:fld id="{3AE7D4FF-EB73-44FD-9A24-266682DBA91B}" type="datetime1">
              <a:rPr lang="en-US">
                <a:solidFill>
                  <a:srgbClr val="000000"/>
                </a:solidFill>
              </a:rPr>
              <a:pPr fontAlgn="base">
                <a:spcBef>
                  <a:spcPct val="0"/>
                </a:spcBef>
                <a:spcAft>
                  <a:spcPct val="0"/>
                </a:spcAft>
                <a:defRPr/>
              </a:pPr>
              <a:t>11/6/2018</a:t>
            </a:fld>
            <a:endParaRPr lang="en-US" dirty="0">
              <a:solidFill>
                <a:srgbClr val="000000"/>
              </a:solidFill>
            </a:endParaRPr>
          </a:p>
        </p:txBody>
      </p:sp>
      <p:sp>
        <p:nvSpPr>
          <p:cNvPr id="6246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ea typeface="ＭＳ Ｐゴシック" pitchFamily="34" charset="-128"/>
              </a:defRPr>
            </a:lvl1pPr>
          </a:lstStyle>
          <a:p>
            <a:pPr algn="ctr" fontAlgn="base">
              <a:spcBef>
                <a:spcPct val="0"/>
              </a:spcBef>
              <a:spcAft>
                <a:spcPct val="0"/>
              </a:spcAft>
              <a:defRPr/>
            </a:pPr>
            <a:endParaRPr lang="en-US" dirty="0">
              <a:solidFill>
                <a:srgbClr val="000000"/>
              </a:solidFill>
            </a:endParaRPr>
          </a:p>
        </p:txBody>
      </p:sp>
      <p:pic>
        <p:nvPicPr>
          <p:cNvPr id="1030" name="Picture 11" descr="slide2_nu.jpg"/>
          <p:cNvPicPr>
            <a:picLocks noChangeAspect="1"/>
          </p:cNvPicPr>
          <p:nvPr/>
        </p:nvPicPr>
        <p:blipFill>
          <a:blip r:embed="rId15"/>
          <a:srcRect/>
          <a:stretch>
            <a:fillRect/>
          </a:stretch>
        </p:blipFill>
        <p:spPr bwMode="auto">
          <a:xfrm>
            <a:off x="4236" y="0"/>
            <a:ext cx="12187767" cy="6858000"/>
          </a:xfrm>
          <a:prstGeom prst="rect">
            <a:avLst/>
          </a:prstGeom>
          <a:noFill/>
          <a:ln w="9525">
            <a:noFill/>
            <a:miter lim="800000"/>
            <a:headEnd/>
            <a:tailEnd/>
          </a:ln>
        </p:spPr>
      </p:pic>
    </p:spTree>
    <p:extLst>
      <p:ext uri="{BB962C8B-B14F-4D97-AF65-F5344CB8AC3E}">
        <p14:creationId xmlns:p14="http://schemas.microsoft.com/office/powerpoint/2010/main" val="3026657187"/>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5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3.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197737" y="2593076"/>
            <a:ext cx="9388699" cy="2702256"/>
          </a:xfrm>
        </p:spPr>
        <p:txBody>
          <a:bodyPr/>
          <a:lstStyle/>
          <a:p>
            <a:pPr eaLnBrk="1" hangingPunct="1"/>
            <a:r>
              <a:rPr lang="en-US" sz="4000" b="1" dirty="0">
                <a:solidFill>
                  <a:srgbClr val="800000"/>
                </a:solidFill>
                <a:latin typeface="Aharoni" pitchFamily="2" charset="-79"/>
                <a:cs typeface="Aharoni" pitchFamily="2" charset="-79"/>
              </a:rPr>
              <a:t/>
            </a:r>
            <a:br>
              <a:rPr lang="en-US" sz="4000" b="1" dirty="0">
                <a:solidFill>
                  <a:srgbClr val="800000"/>
                </a:solidFill>
                <a:latin typeface="Aharoni" pitchFamily="2" charset="-79"/>
                <a:cs typeface="Aharoni" pitchFamily="2" charset="-79"/>
              </a:rPr>
            </a:br>
            <a:r>
              <a:rPr lang="en-US" sz="3200" b="1" dirty="0" smtClean="0">
                <a:solidFill>
                  <a:srgbClr val="800000"/>
                </a:solidFill>
                <a:latin typeface="Aharoni" pitchFamily="2" charset="-79"/>
                <a:cs typeface="Aharoni" pitchFamily="2" charset="-79"/>
              </a:rPr>
              <a:t>PROVINCIAL </a:t>
            </a:r>
            <a:r>
              <a:rPr lang="en-US" sz="3200" b="1" dirty="0">
                <a:solidFill>
                  <a:srgbClr val="800000"/>
                </a:solidFill>
                <a:latin typeface="Aharoni" pitchFamily="2" charset="-79"/>
                <a:cs typeface="Aharoni" pitchFamily="2" charset="-79"/>
              </a:rPr>
              <a:t>RISK MANAGEMENT DIALOGUE </a:t>
            </a:r>
            <a:r>
              <a:rPr lang="en-US" sz="3200" b="1" dirty="0" smtClean="0">
                <a:solidFill>
                  <a:schemeClr val="tx1"/>
                </a:solidFill>
                <a:latin typeface="Aharoni" pitchFamily="2" charset="-79"/>
                <a:cs typeface="Aharoni" pitchFamily="2" charset="-79"/>
              </a:rPr>
              <a:t/>
            </a:r>
            <a:br>
              <a:rPr lang="en-US" sz="3200" b="1" dirty="0" smtClean="0">
                <a:solidFill>
                  <a:schemeClr val="tx1"/>
                </a:solidFill>
                <a:latin typeface="Aharoni" pitchFamily="2" charset="-79"/>
                <a:cs typeface="Aharoni" pitchFamily="2" charset="-79"/>
              </a:rPr>
            </a:br>
            <a:r>
              <a:rPr lang="en-US" sz="2400" b="1" dirty="0" smtClean="0">
                <a:solidFill>
                  <a:schemeClr val="tx1"/>
                </a:solidFill>
                <a:latin typeface="Aharoni" pitchFamily="2" charset="-79"/>
                <a:cs typeface="Aharoni" pitchFamily="2" charset="-79"/>
              </a:rPr>
              <a:t/>
            </a:r>
            <a:br>
              <a:rPr lang="en-US" sz="2400" b="1" dirty="0" smtClean="0">
                <a:solidFill>
                  <a:schemeClr val="tx1"/>
                </a:solidFill>
                <a:latin typeface="Aharoni" pitchFamily="2" charset="-79"/>
                <a:cs typeface="Aharoni" pitchFamily="2" charset="-79"/>
              </a:rPr>
            </a:br>
            <a:r>
              <a:rPr lang="en-US" sz="2800" b="1" dirty="0" smtClean="0">
                <a:solidFill>
                  <a:schemeClr val="tx1"/>
                </a:solidFill>
                <a:latin typeface="Aharoni" pitchFamily="2" charset="-79"/>
                <a:cs typeface="Aharoni" pitchFamily="2" charset="-79"/>
              </a:rPr>
              <a:t>Department of </a:t>
            </a:r>
            <a:r>
              <a:rPr lang="en-US" sz="2800" b="1" dirty="0" smtClean="0">
                <a:solidFill>
                  <a:schemeClr val="tx1"/>
                </a:solidFill>
                <a:latin typeface="Aharoni" pitchFamily="2" charset="-79"/>
                <a:cs typeface="Aharoni" pitchFamily="2" charset="-79"/>
              </a:rPr>
              <a:t>Finance (</a:t>
            </a:r>
            <a:r>
              <a:rPr lang="en-US" sz="2800" b="1" dirty="0" smtClean="0">
                <a:solidFill>
                  <a:schemeClr val="tx1"/>
                </a:solidFill>
                <a:latin typeface="Aharoni" pitchFamily="2" charset="-79"/>
                <a:cs typeface="Aharoni" pitchFamily="2" charset="-79"/>
              </a:rPr>
              <a:t>NW) </a:t>
            </a:r>
            <a:r>
              <a:rPr lang="en-US" sz="2800" b="1" dirty="0" smtClean="0">
                <a:solidFill>
                  <a:schemeClr val="tx1"/>
                </a:solidFill>
                <a:latin typeface="Aharoni" pitchFamily="2" charset="-79"/>
                <a:cs typeface="Aharoni" pitchFamily="2" charset="-79"/>
              </a:rPr>
              <a:t/>
            </a:r>
            <a:br>
              <a:rPr lang="en-US" sz="2800" b="1" dirty="0" smtClean="0">
                <a:solidFill>
                  <a:schemeClr val="tx1"/>
                </a:solidFill>
                <a:latin typeface="Aharoni" pitchFamily="2" charset="-79"/>
                <a:cs typeface="Aharoni" pitchFamily="2" charset="-79"/>
              </a:rPr>
            </a:br>
            <a:r>
              <a:rPr lang="en-US" sz="2800" b="1" dirty="0" smtClean="0">
                <a:solidFill>
                  <a:schemeClr val="tx1"/>
                </a:solidFill>
                <a:latin typeface="Aharoni" pitchFamily="2" charset="-79"/>
                <a:cs typeface="Aharoni" pitchFamily="2" charset="-79"/>
              </a:rPr>
              <a:t>RUSTENBURG </a:t>
            </a:r>
            <a:endParaRPr lang="en-US" sz="2800" b="1" dirty="0">
              <a:solidFill>
                <a:schemeClr val="tx1"/>
              </a:solidFill>
              <a:latin typeface="Aharoni" pitchFamily="2" charset="-79"/>
              <a:cs typeface="Aharoni" pitchFamily="2" charset="-79"/>
            </a:endParaRPr>
          </a:p>
        </p:txBody>
      </p:sp>
      <p:sp>
        <p:nvSpPr>
          <p:cNvPr id="3075" name="Rectangle 3"/>
          <p:cNvSpPr>
            <a:spLocks noGrp="1" noChangeArrowheads="1"/>
          </p:cNvSpPr>
          <p:nvPr>
            <p:ph type="subTitle" idx="1"/>
          </p:nvPr>
        </p:nvSpPr>
        <p:spPr>
          <a:xfrm>
            <a:off x="1775520" y="5517232"/>
            <a:ext cx="8640763" cy="1152128"/>
          </a:xfrm>
        </p:spPr>
        <p:txBody>
          <a:bodyPr/>
          <a:lstStyle/>
          <a:p>
            <a:pPr eaLnBrk="1" hangingPunct="1"/>
            <a:r>
              <a:rPr lang="en-US" sz="2400" b="1" dirty="0">
                <a:solidFill>
                  <a:srgbClr val="006666"/>
                </a:solidFill>
                <a:latin typeface="Aharoni" pitchFamily="2" charset="-79"/>
                <a:cs typeface="Aharoni" pitchFamily="2" charset="-79"/>
              </a:rPr>
              <a:t> </a:t>
            </a:r>
            <a:r>
              <a:rPr lang="en-US" sz="2400" b="1" dirty="0" smtClean="0">
                <a:solidFill>
                  <a:srgbClr val="006666"/>
                </a:solidFill>
                <a:latin typeface="Aharoni" pitchFamily="2" charset="-79"/>
                <a:cs typeface="Aharoni" pitchFamily="2" charset="-79"/>
              </a:rPr>
              <a:t>MR TD MODIMOLA &amp; MA SEEKARO</a:t>
            </a:r>
          </a:p>
          <a:p>
            <a:pPr eaLnBrk="1" hangingPunct="1"/>
            <a:r>
              <a:rPr lang="en-US" sz="2400" b="1" dirty="0" smtClean="0">
                <a:latin typeface="Aharoni" pitchFamily="2" charset="-79"/>
                <a:cs typeface="Aharoni" pitchFamily="2" charset="-79"/>
              </a:rPr>
              <a:t>8</a:t>
            </a:r>
            <a:r>
              <a:rPr lang="en-US" sz="2400" b="1" dirty="0" smtClean="0">
                <a:latin typeface="Aharoni" pitchFamily="2" charset="-79"/>
                <a:cs typeface="Aharoni" pitchFamily="2" charset="-79"/>
              </a:rPr>
              <a:t>–9 </a:t>
            </a:r>
            <a:r>
              <a:rPr lang="en-US" sz="2400" b="1" dirty="0" smtClean="0">
                <a:latin typeface="Aharoni" pitchFamily="2" charset="-79"/>
                <a:cs typeface="Aharoni" pitchFamily="2" charset="-79"/>
              </a:rPr>
              <a:t>November </a:t>
            </a:r>
            <a:r>
              <a:rPr lang="en-US" sz="2400" b="1" dirty="0" smtClean="0">
                <a:latin typeface="Aharoni" pitchFamily="2" charset="-79"/>
                <a:cs typeface="Aharoni" pitchFamily="2" charset="-79"/>
              </a:rPr>
              <a:t>2018</a:t>
            </a:r>
            <a:endParaRPr lang="en-US" b="1" dirty="0" smtClean="0">
              <a:latin typeface="Aharoni" pitchFamily="2" charset="-79"/>
              <a:cs typeface="Aharoni" pitchFamily="2" charset="-79"/>
            </a:endParaRPr>
          </a:p>
        </p:txBody>
      </p:sp>
    </p:spTree>
    <p:extLst>
      <p:ext uri="{BB962C8B-B14F-4D97-AF65-F5344CB8AC3E}">
        <p14:creationId xmlns:p14="http://schemas.microsoft.com/office/powerpoint/2010/main" val="24710679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93765"/>
            <a:ext cx="10972800" cy="688769"/>
          </a:xfrm>
        </p:spPr>
        <p:txBody>
          <a:bodyPr/>
          <a:lstStyle/>
          <a:p>
            <a:r>
              <a:rPr lang="en-ZA" sz="2800" b="1" dirty="0">
                <a:solidFill>
                  <a:schemeClr val="tx1"/>
                </a:solidFill>
                <a:latin typeface="Berlin Sans FB Demi" panose="020E0802020502020306" pitchFamily="34" charset="0"/>
              </a:rPr>
              <a:t>FINANCIAL DISCLOSURE </a:t>
            </a:r>
            <a:r>
              <a:rPr lang="en-ZA" sz="2800" b="1" dirty="0">
                <a:solidFill>
                  <a:schemeClr val="tx1"/>
                </a:solidFill>
                <a:latin typeface="Berlin Sans FB Demi" panose="020E0802020502020306" pitchFamily="34" charset="0"/>
              </a:rPr>
              <a:t>FRAMEWORK: SCRUTINY OF FINANCIAL DISCLOSURE FORMS</a:t>
            </a:r>
            <a:endParaRPr lang="en-ZA" sz="2800" b="1" dirty="0">
              <a:solidFill>
                <a:schemeClr val="tx1"/>
              </a:solidFill>
              <a:latin typeface="Berlin Sans FB Demi" panose="020E0802020502020306" pitchFamily="34" charset="0"/>
            </a:endParaRPr>
          </a:p>
        </p:txBody>
      </p:sp>
      <p:sp>
        <p:nvSpPr>
          <p:cNvPr id="3" name="Content Placeholder 2"/>
          <p:cNvSpPr>
            <a:spLocks noGrp="1"/>
          </p:cNvSpPr>
          <p:nvPr>
            <p:ph idx="1"/>
          </p:nvPr>
        </p:nvSpPr>
        <p:spPr>
          <a:xfrm>
            <a:off x="308758" y="1355457"/>
            <a:ext cx="11566567" cy="4881570"/>
          </a:xfrm>
        </p:spPr>
        <p:txBody>
          <a:bodyPr/>
          <a:lstStyle/>
          <a:p>
            <a:pPr algn="just">
              <a:lnSpc>
                <a:spcPct val="150000"/>
              </a:lnSpc>
            </a:pPr>
            <a:r>
              <a:rPr lang="en-ZA" sz="2000" dirty="0">
                <a:solidFill>
                  <a:srgbClr val="000000"/>
                </a:solidFill>
              </a:rPr>
              <a:t>The financial disclosures for the 2016/2017 financial year were submitted to the PSC in terms of the PSR of 2016. The PSC is required to scrutinise these financial disclosure forms in terms of Regulation 21(1) of the PSR of 2016. In terms of this Regulation, the PSC must assess compliance with the requirement to disclose all financial interests and also to establish whether the involvement of SMS members in any activities of the companies could lead to conflicts of interest. </a:t>
            </a:r>
            <a:endParaRPr lang="en-ZA" sz="2000" dirty="0" smtClean="0">
              <a:solidFill>
                <a:srgbClr val="000000"/>
              </a:solidFill>
            </a:endParaRPr>
          </a:p>
          <a:p>
            <a:pPr marL="0" indent="0" algn="just">
              <a:lnSpc>
                <a:spcPct val="150000"/>
              </a:lnSpc>
              <a:buNone/>
            </a:pPr>
            <a:endParaRPr lang="en-ZA" sz="500" dirty="0">
              <a:solidFill>
                <a:srgbClr val="000000"/>
              </a:solidFill>
            </a:endParaRPr>
          </a:p>
          <a:p>
            <a:pPr algn="just">
              <a:lnSpc>
                <a:spcPct val="150000"/>
              </a:lnSpc>
            </a:pPr>
            <a:r>
              <a:rPr lang="en-ZA" sz="2000" dirty="0">
                <a:solidFill>
                  <a:srgbClr val="000000"/>
                </a:solidFill>
              </a:rPr>
              <a:t>As at 31 March 2018 the PSC had scrutinised all the received financial disclosure forms of SMS members. The scrutiny of the financial disclosure forms revealed that a total of </a:t>
            </a:r>
            <a:r>
              <a:rPr lang="en-ZA" sz="2000" b="1" dirty="0">
                <a:solidFill>
                  <a:srgbClr val="000000"/>
                </a:solidFill>
              </a:rPr>
              <a:t>721 </a:t>
            </a:r>
            <a:r>
              <a:rPr lang="en-ZA" sz="2000" dirty="0">
                <a:solidFill>
                  <a:srgbClr val="000000"/>
                </a:solidFill>
              </a:rPr>
              <a:t>SMS members in both the National and Provincial Departments did not disclose their directorships in private and public companies. This is in contravention of Regulation 19 of the PSR, 2016. </a:t>
            </a:r>
            <a:endParaRPr lang="en-ZA" sz="2000" dirty="0"/>
          </a:p>
        </p:txBody>
      </p:sp>
    </p:spTree>
    <p:extLst>
      <p:ext uri="{BB962C8B-B14F-4D97-AF65-F5344CB8AC3E}">
        <p14:creationId xmlns:p14="http://schemas.microsoft.com/office/powerpoint/2010/main" val="34194290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727" y="629759"/>
            <a:ext cx="10972800" cy="379644"/>
          </a:xfrm>
        </p:spPr>
        <p:txBody>
          <a:bodyPr/>
          <a:lstStyle/>
          <a:p>
            <a:r>
              <a:rPr lang="en-ZA" sz="2000" b="1" dirty="0" smtClean="0"/>
              <a:t>Table 1: The extent of non-disclosure of directorships during the 2016-17 Financial year </a:t>
            </a:r>
            <a:endParaRPr lang="en-ZA" sz="2000" b="1"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309380820"/>
              </p:ext>
            </p:extLst>
          </p:nvPr>
        </p:nvGraphicFramePr>
        <p:xfrm>
          <a:off x="501446" y="1175401"/>
          <a:ext cx="11118468" cy="4960176"/>
        </p:xfrm>
        <a:graphic>
          <a:graphicData uri="http://schemas.openxmlformats.org/drawingml/2006/table">
            <a:tbl>
              <a:tblPr firstRow="1" firstCol="1" bandRow="1"/>
              <a:tblGrid>
                <a:gridCol w="1706524"/>
                <a:gridCol w="1949039"/>
                <a:gridCol w="1358269"/>
                <a:gridCol w="1358269"/>
                <a:gridCol w="1282528"/>
                <a:gridCol w="1282528"/>
                <a:gridCol w="2181311"/>
              </a:tblGrid>
              <a:tr h="427187">
                <a:tc rowSpan="2">
                  <a:txBody>
                    <a:bodyPr/>
                    <a:lstStyle/>
                    <a:p>
                      <a:endParaRPr lang="en-ZA" sz="1200" dirty="0">
                        <a:effectLst/>
                        <a:latin typeface="Calibri"/>
                      </a:endParaRPr>
                    </a:p>
                  </a:txBody>
                  <a:tcPr marL="65602" marR="6560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rowSpan="2">
                  <a:txBody>
                    <a:bodyPr/>
                    <a:lstStyle/>
                    <a:p>
                      <a:pPr>
                        <a:spcAft>
                          <a:spcPts val="0"/>
                        </a:spcAft>
                      </a:pPr>
                      <a:r>
                        <a:rPr lang="en-ZA" sz="1400" b="1" dirty="0">
                          <a:solidFill>
                            <a:srgbClr val="FFFFFF"/>
                          </a:solidFill>
                          <a:effectLst/>
                          <a:latin typeface="Arial"/>
                          <a:ea typeface="Times New Roman"/>
                        </a:rPr>
                        <a:t>NUMBER OF SMS</a:t>
                      </a:r>
                      <a:endParaRPr lang="en-ZA" sz="1400" dirty="0">
                        <a:effectLst/>
                        <a:latin typeface="Calibri"/>
                      </a:endParaRPr>
                    </a:p>
                    <a:p>
                      <a:pPr>
                        <a:spcAft>
                          <a:spcPts val="0"/>
                        </a:spcAft>
                      </a:pPr>
                      <a:r>
                        <a:rPr lang="en-ZA" sz="1400" b="1" dirty="0">
                          <a:solidFill>
                            <a:srgbClr val="FFFFFF"/>
                          </a:solidFill>
                          <a:effectLst/>
                          <a:latin typeface="Arial"/>
                          <a:ea typeface="Times New Roman"/>
                        </a:rPr>
                        <a:t>MEMBERS WITH DIRECTORSHIPS IN COMPANIES</a:t>
                      </a:r>
                      <a:endParaRPr lang="en-ZA" sz="1400" dirty="0">
                        <a:effectLst/>
                        <a:latin typeface="Calibri"/>
                      </a:endParaRPr>
                    </a:p>
                  </a:txBody>
                  <a:tcPr marL="65602" marR="6560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gridSpan="4">
                  <a:txBody>
                    <a:bodyPr/>
                    <a:lstStyle/>
                    <a:p>
                      <a:pPr marL="0" algn="l" defTabSz="914400" rtl="0" eaLnBrk="1" latinLnBrk="0" hangingPunct="1">
                        <a:spcAft>
                          <a:spcPts val="0"/>
                        </a:spcAft>
                      </a:pPr>
                      <a:r>
                        <a:rPr lang="en-ZA" sz="1400" b="1" kern="1200" dirty="0">
                          <a:solidFill>
                            <a:srgbClr val="FFFFFF"/>
                          </a:solidFill>
                          <a:effectLst/>
                          <a:latin typeface="Arial"/>
                          <a:ea typeface="Times New Roman"/>
                          <a:cs typeface="+mn-cs"/>
                        </a:rPr>
                        <a:t>NON-DISCLOSURE OF DIRECTORSHIPS/ COMPANIES</a:t>
                      </a:r>
                    </a:p>
                  </a:txBody>
                  <a:tcPr marL="65602" marR="6560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hMerge="1">
                  <a:txBody>
                    <a:bodyPr/>
                    <a:lstStyle/>
                    <a:p>
                      <a:endParaRPr lang="en-ZA"/>
                    </a:p>
                  </a:txBody>
                  <a:tcPr/>
                </a:tc>
                <a:tc hMerge="1">
                  <a:txBody>
                    <a:bodyPr/>
                    <a:lstStyle/>
                    <a:p>
                      <a:endParaRPr lang="en-ZA"/>
                    </a:p>
                  </a:txBody>
                  <a:tcPr/>
                </a:tc>
                <a:tc hMerge="1">
                  <a:txBody>
                    <a:bodyPr/>
                    <a:lstStyle/>
                    <a:p>
                      <a:endParaRPr lang="en-ZA"/>
                    </a:p>
                  </a:txBody>
                  <a:tcPr/>
                </a:tc>
                <a:tc rowSpan="2">
                  <a:txBody>
                    <a:bodyPr/>
                    <a:lstStyle/>
                    <a:p>
                      <a:pPr marL="0" algn="l" defTabSz="914400" rtl="0" eaLnBrk="1" latinLnBrk="0" hangingPunct="1">
                        <a:spcAft>
                          <a:spcPts val="0"/>
                        </a:spcAft>
                      </a:pPr>
                      <a:r>
                        <a:rPr lang="en-ZA" sz="1400" b="1" kern="1200" dirty="0">
                          <a:solidFill>
                            <a:srgbClr val="FFFFFF"/>
                          </a:solidFill>
                          <a:effectLst/>
                          <a:latin typeface="Arial"/>
                          <a:ea typeface="Times New Roman"/>
                          <a:cs typeface="+mn-cs"/>
                        </a:rPr>
                        <a:t>TOTAL NUMBER OF SMS MEMBERS WHO DID NOT DISCLOSE DIRECTORSHIPS IN COMPANIES</a:t>
                      </a:r>
                    </a:p>
                  </a:txBody>
                  <a:tcPr marL="65602" marR="6560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r>
              <a:tr h="792780">
                <a:tc vMerge="1">
                  <a:txBody>
                    <a:bodyPr/>
                    <a:lstStyle/>
                    <a:p>
                      <a:endParaRPr lang="en-ZA"/>
                    </a:p>
                  </a:txBody>
                  <a:tcPr/>
                </a:tc>
                <a:tc vMerge="1">
                  <a:txBody>
                    <a:bodyPr/>
                    <a:lstStyle/>
                    <a:p>
                      <a:endParaRPr lang="en-ZA"/>
                    </a:p>
                  </a:txBody>
                  <a:tcPr/>
                </a:tc>
                <a:tc>
                  <a:txBody>
                    <a:bodyPr/>
                    <a:lstStyle/>
                    <a:p>
                      <a:pPr marL="0" algn="l" defTabSz="914400" rtl="0" eaLnBrk="1" latinLnBrk="0" hangingPunct="1">
                        <a:spcAft>
                          <a:spcPts val="0"/>
                        </a:spcAft>
                      </a:pPr>
                      <a:r>
                        <a:rPr lang="en-ZA" sz="1400" b="1" kern="1200" dirty="0">
                          <a:solidFill>
                            <a:srgbClr val="FFFFFF"/>
                          </a:solidFill>
                          <a:effectLst/>
                          <a:latin typeface="Arial"/>
                          <a:ea typeface="Times New Roman"/>
                          <a:cs typeface="+mn-cs"/>
                        </a:rPr>
                        <a:t>DGs/ HoDs</a:t>
                      </a:r>
                    </a:p>
                  </a:txBody>
                  <a:tcPr marL="65602" marR="6560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marL="0" algn="l" defTabSz="914400" rtl="0" eaLnBrk="1" latinLnBrk="0" hangingPunct="1">
                        <a:spcAft>
                          <a:spcPts val="0"/>
                        </a:spcAft>
                      </a:pPr>
                      <a:r>
                        <a:rPr lang="en-ZA" sz="1400" b="1" kern="1200" dirty="0">
                          <a:solidFill>
                            <a:srgbClr val="FFFFFF"/>
                          </a:solidFill>
                          <a:effectLst/>
                          <a:latin typeface="Arial"/>
                          <a:ea typeface="Times New Roman"/>
                          <a:cs typeface="+mn-cs"/>
                        </a:rPr>
                        <a:t>Deputy Directors-General</a:t>
                      </a:r>
                    </a:p>
                  </a:txBody>
                  <a:tcPr marL="65602" marR="6560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marL="0" algn="l" defTabSz="914400" rtl="0" eaLnBrk="1" latinLnBrk="0" hangingPunct="1">
                        <a:spcAft>
                          <a:spcPts val="0"/>
                        </a:spcAft>
                      </a:pPr>
                      <a:r>
                        <a:rPr lang="en-ZA" sz="1400" b="1" kern="1200" dirty="0">
                          <a:solidFill>
                            <a:srgbClr val="FFFFFF"/>
                          </a:solidFill>
                          <a:effectLst/>
                          <a:latin typeface="Arial"/>
                          <a:ea typeface="Times New Roman"/>
                          <a:cs typeface="+mn-cs"/>
                        </a:rPr>
                        <a:t>Chief Directors</a:t>
                      </a:r>
                    </a:p>
                  </a:txBody>
                  <a:tcPr marL="65602" marR="6560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marL="0" algn="l" defTabSz="914400" rtl="0" eaLnBrk="1" latinLnBrk="0" hangingPunct="1">
                        <a:spcAft>
                          <a:spcPts val="0"/>
                        </a:spcAft>
                      </a:pPr>
                      <a:r>
                        <a:rPr lang="en-ZA" sz="1400" b="1" kern="1200" dirty="0">
                          <a:solidFill>
                            <a:srgbClr val="FFFFFF"/>
                          </a:solidFill>
                          <a:effectLst/>
                          <a:latin typeface="Arial"/>
                          <a:ea typeface="Times New Roman"/>
                          <a:cs typeface="+mn-cs"/>
                        </a:rPr>
                        <a:t>Directors</a:t>
                      </a:r>
                    </a:p>
                  </a:txBody>
                  <a:tcPr marL="65602" marR="6560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vMerge="1">
                  <a:txBody>
                    <a:bodyPr/>
                    <a:lstStyle/>
                    <a:p>
                      <a:endParaRPr lang="en-ZA"/>
                    </a:p>
                  </a:txBody>
                  <a:tcPr/>
                </a:tc>
              </a:tr>
              <a:tr h="458215">
                <a:tc>
                  <a:txBody>
                    <a:bodyPr/>
                    <a:lstStyle/>
                    <a:p>
                      <a:pPr>
                        <a:spcAft>
                          <a:spcPts val="0"/>
                        </a:spcAft>
                      </a:pPr>
                      <a:r>
                        <a:rPr lang="en-ZA" sz="1600" dirty="0" smtClean="0">
                          <a:effectLst/>
                          <a:latin typeface="Calibri"/>
                        </a:rPr>
                        <a:t>National</a:t>
                      </a:r>
                      <a:r>
                        <a:rPr lang="en-ZA" sz="1600" baseline="0" dirty="0" smtClean="0">
                          <a:effectLst/>
                          <a:latin typeface="Calibri"/>
                        </a:rPr>
                        <a:t> Departments </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1115</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8</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35</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87</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355</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485</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325834">
                <a:tc>
                  <a:txBody>
                    <a:bodyPr/>
                    <a:lstStyle/>
                    <a:p>
                      <a:pPr>
                        <a:spcAft>
                          <a:spcPts val="0"/>
                        </a:spcAft>
                      </a:pPr>
                      <a:r>
                        <a:rPr lang="en-ZA" sz="1600" dirty="0">
                          <a:effectLst/>
                          <a:latin typeface="Arial"/>
                          <a:ea typeface="Times New Roman"/>
                        </a:rPr>
                        <a:t>Eastern Cape</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129</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2</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5</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6</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32</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45</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229107">
                <a:tc>
                  <a:txBody>
                    <a:bodyPr/>
                    <a:lstStyle/>
                    <a:p>
                      <a:pPr>
                        <a:spcAft>
                          <a:spcPts val="0"/>
                        </a:spcAft>
                      </a:pPr>
                      <a:r>
                        <a:rPr lang="en-ZA" sz="1600">
                          <a:solidFill>
                            <a:srgbClr val="000000"/>
                          </a:solidFill>
                          <a:effectLst/>
                          <a:latin typeface="Arial"/>
                          <a:ea typeface="Times New Roman"/>
                        </a:rPr>
                        <a:t>Free State</a:t>
                      </a:r>
                      <a:endParaRPr lang="en-ZA" sz="160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43</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2</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0</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2</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7</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11</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r>
              <a:tr h="266364">
                <a:tc>
                  <a:txBody>
                    <a:bodyPr/>
                    <a:lstStyle/>
                    <a:p>
                      <a:pPr>
                        <a:spcAft>
                          <a:spcPts val="0"/>
                        </a:spcAft>
                      </a:pPr>
                      <a:r>
                        <a:rPr lang="en-ZA" sz="1600">
                          <a:solidFill>
                            <a:srgbClr val="000000"/>
                          </a:solidFill>
                          <a:effectLst/>
                          <a:latin typeface="Arial"/>
                          <a:ea typeface="Times New Roman"/>
                        </a:rPr>
                        <a:t>Gauteng</a:t>
                      </a:r>
                      <a:endParaRPr lang="en-ZA" sz="160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215</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2</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11</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14</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50</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77</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291492">
                <a:tc>
                  <a:txBody>
                    <a:bodyPr/>
                    <a:lstStyle/>
                    <a:p>
                      <a:pPr>
                        <a:spcAft>
                          <a:spcPts val="0"/>
                        </a:spcAft>
                      </a:pPr>
                      <a:r>
                        <a:rPr lang="en-ZA" sz="1600">
                          <a:solidFill>
                            <a:srgbClr val="000000"/>
                          </a:solidFill>
                          <a:effectLst/>
                          <a:latin typeface="Arial"/>
                          <a:ea typeface="Times New Roman"/>
                        </a:rPr>
                        <a:t>Kwa-Zulu Natal</a:t>
                      </a:r>
                      <a:endParaRPr lang="en-ZA" sz="160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127</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0</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0</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1</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6</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7</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r>
              <a:tr h="229107">
                <a:tc>
                  <a:txBody>
                    <a:bodyPr/>
                    <a:lstStyle/>
                    <a:p>
                      <a:pPr>
                        <a:spcAft>
                          <a:spcPts val="0"/>
                        </a:spcAft>
                      </a:pPr>
                      <a:r>
                        <a:rPr lang="en-ZA" sz="1600">
                          <a:solidFill>
                            <a:srgbClr val="000000"/>
                          </a:solidFill>
                          <a:effectLst/>
                          <a:latin typeface="Arial"/>
                          <a:ea typeface="Times New Roman"/>
                        </a:rPr>
                        <a:t>Limpopo</a:t>
                      </a:r>
                      <a:endParaRPr lang="en-ZA" sz="160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128</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0</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1</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8</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13</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22</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229107">
                <a:tc>
                  <a:txBody>
                    <a:bodyPr/>
                    <a:lstStyle/>
                    <a:p>
                      <a:pPr>
                        <a:spcAft>
                          <a:spcPts val="0"/>
                        </a:spcAft>
                      </a:pPr>
                      <a:r>
                        <a:rPr lang="en-ZA" sz="1600">
                          <a:solidFill>
                            <a:srgbClr val="000000"/>
                          </a:solidFill>
                          <a:effectLst/>
                          <a:latin typeface="Arial"/>
                          <a:ea typeface="Times New Roman"/>
                        </a:rPr>
                        <a:t>Mpumalanga</a:t>
                      </a:r>
                      <a:endParaRPr lang="en-ZA" sz="160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5</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0</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0</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3</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1</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ctr">
                        <a:spcAft>
                          <a:spcPts val="0"/>
                        </a:spcAft>
                      </a:pPr>
                      <a:r>
                        <a:rPr lang="en-ZA" sz="1600" dirty="0" smtClean="0">
                          <a:effectLst/>
                          <a:latin typeface="Calibri"/>
                        </a:rPr>
                        <a:t>4</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r>
              <a:tr h="229107">
                <a:tc>
                  <a:txBody>
                    <a:bodyPr/>
                    <a:lstStyle/>
                    <a:p>
                      <a:pPr>
                        <a:spcAft>
                          <a:spcPts val="0"/>
                        </a:spcAft>
                      </a:pPr>
                      <a:r>
                        <a:rPr lang="en-ZA" sz="1600">
                          <a:solidFill>
                            <a:srgbClr val="000000"/>
                          </a:solidFill>
                          <a:effectLst/>
                          <a:latin typeface="Arial"/>
                          <a:ea typeface="Times New Roman"/>
                        </a:rPr>
                        <a:t>Northern Cape</a:t>
                      </a:r>
                      <a:endParaRPr lang="en-ZA" sz="160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55</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0</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2</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2</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15</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19</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229107">
                <a:tc>
                  <a:txBody>
                    <a:bodyPr/>
                    <a:lstStyle/>
                    <a:p>
                      <a:pPr>
                        <a:spcAft>
                          <a:spcPts val="0"/>
                        </a:spcAft>
                      </a:pPr>
                      <a:r>
                        <a:rPr lang="en-ZA" sz="1600" b="1" dirty="0">
                          <a:solidFill>
                            <a:srgbClr val="FF0000"/>
                          </a:solidFill>
                          <a:effectLst/>
                          <a:latin typeface="Arial"/>
                          <a:ea typeface="Times New Roman"/>
                        </a:rPr>
                        <a:t>North West</a:t>
                      </a:r>
                      <a:endParaRPr lang="en-ZA" sz="1600" b="1" dirty="0">
                        <a:solidFill>
                          <a:srgbClr val="FF0000"/>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a:spcAft>
                          <a:spcPts val="0"/>
                        </a:spcAft>
                      </a:pPr>
                      <a:r>
                        <a:rPr lang="en-ZA" sz="1600" b="1" dirty="0" smtClean="0">
                          <a:solidFill>
                            <a:srgbClr val="FF0000"/>
                          </a:solidFill>
                          <a:effectLst/>
                          <a:latin typeface="Calibri"/>
                        </a:rPr>
                        <a:t>113</a:t>
                      </a:r>
                      <a:endParaRPr lang="en-ZA" sz="1600" b="1" dirty="0">
                        <a:solidFill>
                          <a:srgbClr val="FF0000"/>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a:spcAft>
                          <a:spcPts val="0"/>
                        </a:spcAft>
                      </a:pPr>
                      <a:r>
                        <a:rPr lang="en-ZA" sz="1600" b="1" dirty="0" smtClean="0">
                          <a:solidFill>
                            <a:srgbClr val="FF0000"/>
                          </a:solidFill>
                          <a:effectLst/>
                          <a:latin typeface="Calibri"/>
                        </a:rPr>
                        <a:t>4</a:t>
                      </a:r>
                      <a:endParaRPr lang="en-ZA" sz="1600" b="1" dirty="0">
                        <a:solidFill>
                          <a:srgbClr val="FF0000"/>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a:spcAft>
                          <a:spcPts val="0"/>
                        </a:spcAft>
                      </a:pPr>
                      <a:r>
                        <a:rPr lang="en-ZA" sz="1600" b="1" dirty="0" smtClean="0">
                          <a:solidFill>
                            <a:srgbClr val="FF0000"/>
                          </a:solidFill>
                          <a:effectLst/>
                          <a:latin typeface="Calibri"/>
                        </a:rPr>
                        <a:t>2</a:t>
                      </a:r>
                      <a:endParaRPr lang="en-ZA" sz="1600" b="1" dirty="0">
                        <a:solidFill>
                          <a:srgbClr val="FF0000"/>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a:spcAft>
                          <a:spcPts val="0"/>
                        </a:spcAft>
                      </a:pPr>
                      <a:r>
                        <a:rPr lang="en-ZA" sz="1600" b="1" dirty="0" smtClean="0">
                          <a:solidFill>
                            <a:srgbClr val="FF0000"/>
                          </a:solidFill>
                          <a:effectLst/>
                          <a:latin typeface="Calibri"/>
                        </a:rPr>
                        <a:t>9</a:t>
                      </a:r>
                      <a:endParaRPr lang="en-ZA" sz="1600" b="1" dirty="0">
                        <a:solidFill>
                          <a:srgbClr val="FF0000"/>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a:spcAft>
                          <a:spcPts val="0"/>
                        </a:spcAft>
                      </a:pPr>
                      <a:r>
                        <a:rPr lang="en-ZA" sz="1600" b="1" dirty="0" smtClean="0">
                          <a:solidFill>
                            <a:srgbClr val="FF0000"/>
                          </a:solidFill>
                          <a:effectLst/>
                          <a:latin typeface="Calibri"/>
                        </a:rPr>
                        <a:t>28</a:t>
                      </a:r>
                      <a:endParaRPr lang="en-ZA" sz="1600" b="1" dirty="0">
                        <a:solidFill>
                          <a:srgbClr val="FF0000"/>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a:spcAft>
                          <a:spcPts val="0"/>
                        </a:spcAft>
                      </a:pPr>
                      <a:r>
                        <a:rPr lang="en-ZA" sz="1600" b="1" dirty="0" smtClean="0">
                          <a:solidFill>
                            <a:srgbClr val="FF0000"/>
                          </a:solidFill>
                          <a:effectLst/>
                          <a:latin typeface="Calibri"/>
                        </a:rPr>
                        <a:t>43</a:t>
                      </a:r>
                      <a:endParaRPr lang="en-ZA" sz="1600" b="1" dirty="0">
                        <a:solidFill>
                          <a:srgbClr val="FF0000"/>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229107">
                <a:tc>
                  <a:txBody>
                    <a:bodyPr/>
                    <a:lstStyle/>
                    <a:p>
                      <a:pPr>
                        <a:spcAft>
                          <a:spcPts val="0"/>
                        </a:spcAft>
                      </a:pPr>
                      <a:r>
                        <a:rPr lang="en-ZA" sz="1600">
                          <a:solidFill>
                            <a:srgbClr val="000000"/>
                          </a:solidFill>
                          <a:effectLst/>
                          <a:latin typeface="Arial"/>
                          <a:ea typeface="Times New Roman"/>
                        </a:rPr>
                        <a:t>Western Cape</a:t>
                      </a:r>
                      <a:endParaRPr lang="en-ZA" sz="160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13</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1</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0</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0</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7</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spcAft>
                          <a:spcPts val="0"/>
                        </a:spcAft>
                      </a:pPr>
                      <a:r>
                        <a:rPr lang="en-ZA" sz="1600" dirty="0" smtClean="0">
                          <a:effectLst/>
                          <a:latin typeface="Calibri"/>
                        </a:rPr>
                        <a:t>8</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458215">
                <a:tc>
                  <a:txBody>
                    <a:bodyPr/>
                    <a:lstStyle/>
                    <a:p>
                      <a:pPr>
                        <a:spcAft>
                          <a:spcPts val="0"/>
                        </a:spcAft>
                      </a:pPr>
                      <a:r>
                        <a:rPr lang="en-ZA" sz="1600" b="1" dirty="0">
                          <a:solidFill>
                            <a:srgbClr val="000000"/>
                          </a:solidFill>
                          <a:effectLst/>
                          <a:latin typeface="Arial"/>
                          <a:ea typeface="Times New Roman"/>
                        </a:rPr>
                        <a:t>PROVINCIAL TOTAL</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ctr">
                        <a:spcAft>
                          <a:spcPts val="0"/>
                        </a:spcAft>
                      </a:pPr>
                      <a:r>
                        <a:rPr lang="en-ZA" sz="1600" dirty="0" smtClean="0">
                          <a:effectLst/>
                          <a:latin typeface="Calibri"/>
                        </a:rPr>
                        <a:t>828</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ctr">
                        <a:spcAft>
                          <a:spcPts val="0"/>
                        </a:spcAft>
                      </a:pPr>
                      <a:r>
                        <a:rPr lang="en-ZA" sz="1600" dirty="0" smtClean="0">
                          <a:effectLst/>
                          <a:latin typeface="Calibri"/>
                        </a:rPr>
                        <a:t>11</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ctr">
                        <a:spcAft>
                          <a:spcPts val="0"/>
                        </a:spcAft>
                      </a:pPr>
                      <a:r>
                        <a:rPr lang="en-ZA" sz="1600" dirty="0" smtClean="0">
                          <a:effectLst/>
                          <a:latin typeface="Calibri"/>
                        </a:rPr>
                        <a:t>21</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ctr">
                        <a:spcAft>
                          <a:spcPts val="0"/>
                        </a:spcAft>
                      </a:pPr>
                      <a:r>
                        <a:rPr lang="en-ZA" sz="1600" dirty="0" smtClean="0">
                          <a:effectLst/>
                          <a:latin typeface="Calibri"/>
                        </a:rPr>
                        <a:t>43</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ctr">
                        <a:spcAft>
                          <a:spcPts val="0"/>
                        </a:spcAft>
                      </a:pPr>
                      <a:r>
                        <a:rPr lang="en-ZA" sz="1600" dirty="0" smtClean="0">
                          <a:effectLst/>
                          <a:latin typeface="Calibri"/>
                        </a:rPr>
                        <a:t>161</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ctr">
                        <a:spcAft>
                          <a:spcPts val="0"/>
                        </a:spcAft>
                      </a:pPr>
                      <a:r>
                        <a:rPr lang="en-ZA" sz="1600" dirty="0" smtClean="0">
                          <a:effectLst/>
                          <a:latin typeface="Calibri"/>
                        </a:rPr>
                        <a:t>236</a:t>
                      </a:r>
                      <a:endParaRPr lang="en-ZA" sz="1600" dirty="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r>
              <a:tr h="418119">
                <a:tc>
                  <a:txBody>
                    <a:bodyPr/>
                    <a:lstStyle/>
                    <a:p>
                      <a:pPr>
                        <a:spcAft>
                          <a:spcPts val="0"/>
                        </a:spcAft>
                      </a:pPr>
                      <a:r>
                        <a:rPr lang="en-ZA" sz="1400" b="1">
                          <a:solidFill>
                            <a:srgbClr val="FFFFFF"/>
                          </a:solidFill>
                          <a:effectLst/>
                          <a:latin typeface="Arial"/>
                          <a:ea typeface="Times New Roman"/>
                        </a:rPr>
                        <a:t>GRAND TOTAL </a:t>
                      </a:r>
                      <a:endParaRPr lang="en-ZA" sz="1400">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ctr">
                        <a:spcAft>
                          <a:spcPts val="0"/>
                        </a:spcAft>
                      </a:pPr>
                      <a:r>
                        <a:rPr lang="en-ZA" sz="1600" dirty="0" smtClean="0">
                          <a:solidFill>
                            <a:schemeClr val="accent3"/>
                          </a:solidFill>
                          <a:effectLst/>
                          <a:latin typeface="Calibri"/>
                        </a:rPr>
                        <a:t>1983</a:t>
                      </a:r>
                      <a:endParaRPr lang="en-ZA" sz="1600" dirty="0">
                        <a:solidFill>
                          <a:schemeClr val="accent3"/>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ctr">
                        <a:spcAft>
                          <a:spcPts val="0"/>
                        </a:spcAft>
                      </a:pPr>
                      <a:r>
                        <a:rPr lang="en-ZA" sz="1600" dirty="0" smtClean="0">
                          <a:solidFill>
                            <a:schemeClr val="accent3"/>
                          </a:solidFill>
                          <a:effectLst/>
                          <a:latin typeface="Calibri"/>
                        </a:rPr>
                        <a:t>19</a:t>
                      </a:r>
                      <a:endParaRPr lang="en-ZA" sz="1600" dirty="0">
                        <a:solidFill>
                          <a:schemeClr val="accent3"/>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ctr">
                        <a:spcAft>
                          <a:spcPts val="0"/>
                        </a:spcAft>
                      </a:pPr>
                      <a:r>
                        <a:rPr lang="en-ZA" sz="1600" dirty="0" smtClean="0">
                          <a:solidFill>
                            <a:schemeClr val="accent3"/>
                          </a:solidFill>
                          <a:effectLst/>
                          <a:latin typeface="Calibri"/>
                        </a:rPr>
                        <a:t>56</a:t>
                      </a:r>
                      <a:endParaRPr lang="en-ZA" sz="1600" dirty="0">
                        <a:solidFill>
                          <a:schemeClr val="accent3"/>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ctr">
                        <a:spcAft>
                          <a:spcPts val="0"/>
                        </a:spcAft>
                      </a:pPr>
                      <a:r>
                        <a:rPr lang="en-ZA" sz="1600" dirty="0" smtClean="0">
                          <a:solidFill>
                            <a:schemeClr val="accent3"/>
                          </a:solidFill>
                          <a:effectLst/>
                          <a:latin typeface="Calibri"/>
                        </a:rPr>
                        <a:t>130</a:t>
                      </a:r>
                      <a:endParaRPr lang="en-ZA" sz="1600" dirty="0">
                        <a:solidFill>
                          <a:schemeClr val="accent3"/>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ctr">
                        <a:spcAft>
                          <a:spcPts val="0"/>
                        </a:spcAft>
                      </a:pPr>
                      <a:r>
                        <a:rPr lang="en-ZA" sz="1600" dirty="0" smtClean="0">
                          <a:solidFill>
                            <a:schemeClr val="accent3"/>
                          </a:solidFill>
                          <a:effectLst/>
                          <a:latin typeface="Calibri"/>
                        </a:rPr>
                        <a:t>516</a:t>
                      </a:r>
                      <a:endParaRPr lang="en-ZA" sz="1600" dirty="0">
                        <a:solidFill>
                          <a:schemeClr val="accent3"/>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ctr">
                        <a:spcAft>
                          <a:spcPts val="0"/>
                        </a:spcAft>
                      </a:pPr>
                      <a:r>
                        <a:rPr lang="en-ZA" sz="1600" dirty="0" smtClean="0">
                          <a:solidFill>
                            <a:schemeClr val="accent3"/>
                          </a:solidFill>
                          <a:effectLst/>
                          <a:latin typeface="Calibri"/>
                        </a:rPr>
                        <a:t>721</a:t>
                      </a:r>
                      <a:endParaRPr lang="en-ZA" sz="1600" dirty="0">
                        <a:solidFill>
                          <a:schemeClr val="accent3"/>
                        </a:solidFill>
                        <a:effectLst/>
                        <a:latin typeface="Calibri"/>
                      </a:endParaRPr>
                    </a:p>
                  </a:txBody>
                  <a:tcPr marL="65602" marR="6560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r>
            </a:tbl>
          </a:graphicData>
        </a:graphic>
      </p:graphicFrame>
      <p:sp>
        <p:nvSpPr>
          <p:cNvPr id="4" name="Rounded Rectangle 3"/>
          <p:cNvSpPr/>
          <p:nvPr/>
        </p:nvSpPr>
        <p:spPr bwMode="auto">
          <a:xfrm>
            <a:off x="95002" y="130629"/>
            <a:ext cx="1021280" cy="403761"/>
          </a:xfrm>
          <a:prstGeom prst="roundRect">
            <a:avLst/>
          </a:prstGeom>
          <a:solidFill>
            <a:schemeClr val="accent1"/>
          </a:solidFill>
          <a:ln w="38100" cap="flat" cmpd="sng" algn="ctr">
            <a:solidFill>
              <a:srgbClr val="0066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en-ZA" sz="1600" b="1" dirty="0" err="1" smtClean="0">
                <a:solidFill>
                  <a:srgbClr val="000000"/>
                </a:solidFill>
                <a:latin typeface="Aharoni" panose="02010803020104030203" pitchFamily="2" charset="-79"/>
                <a:ea typeface="ＭＳ Ｐゴシック" pitchFamily="34" charset="-128"/>
                <a:cs typeface="Aharoni" panose="02010803020104030203" pitchFamily="2" charset="-79"/>
              </a:rPr>
              <a:t>Cont</a:t>
            </a:r>
            <a:r>
              <a:rPr lang="en-ZA" sz="1600" b="1" dirty="0" smtClean="0">
                <a:solidFill>
                  <a:srgbClr val="000000"/>
                </a:solidFill>
                <a:latin typeface="Aharoni" panose="02010803020104030203" pitchFamily="2" charset="-79"/>
                <a:ea typeface="ＭＳ Ｐゴシック" pitchFamily="34" charset="-128"/>
                <a:cs typeface="Aharoni" panose="02010803020104030203" pitchFamily="2" charset="-79"/>
              </a:rPr>
              <a:t>…</a:t>
            </a:r>
          </a:p>
        </p:txBody>
      </p:sp>
    </p:spTree>
    <p:extLst>
      <p:ext uri="{BB962C8B-B14F-4D97-AF65-F5344CB8AC3E}">
        <p14:creationId xmlns:p14="http://schemas.microsoft.com/office/powerpoint/2010/main" val="13944484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0009" y="872927"/>
            <a:ext cx="11435939" cy="4898481"/>
          </a:xfrm>
        </p:spPr>
        <p:txBody>
          <a:bodyPr/>
          <a:lstStyle/>
          <a:p>
            <a:pPr algn="just">
              <a:lnSpc>
                <a:spcPct val="150000"/>
              </a:lnSpc>
            </a:pPr>
            <a:r>
              <a:rPr lang="en-ZA" sz="2200" dirty="0">
                <a:solidFill>
                  <a:srgbClr val="000000"/>
                </a:solidFill>
              </a:rPr>
              <a:t>Table </a:t>
            </a:r>
            <a:r>
              <a:rPr lang="en-ZA" sz="2200" dirty="0" smtClean="0">
                <a:solidFill>
                  <a:srgbClr val="000000"/>
                </a:solidFill>
              </a:rPr>
              <a:t>1: (</a:t>
            </a:r>
            <a:r>
              <a:rPr lang="en-ZA" sz="2200" dirty="0" smtClean="0">
                <a:solidFill>
                  <a:srgbClr val="FF0000"/>
                </a:solidFill>
              </a:rPr>
              <a:t>previous slide</a:t>
            </a:r>
            <a:r>
              <a:rPr lang="en-ZA" sz="2200" dirty="0" smtClean="0">
                <a:solidFill>
                  <a:srgbClr val="000000"/>
                </a:solidFill>
              </a:rPr>
              <a:t>) </a:t>
            </a:r>
            <a:r>
              <a:rPr lang="en-ZA" sz="2200" dirty="0">
                <a:solidFill>
                  <a:srgbClr val="000000"/>
                </a:solidFill>
              </a:rPr>
              <a:t>above shows that 1943 SMS members in both national and provincial departments have directorships in private and public </a:t>
            </a:r>
            <a:r>
              <a:rPr lang="en-ZA" sz="2200" dirty="0" smtClean="0">
                <a:solidFill>
                  <a:srgbClr val="000000"/>
                </a:solidFill>
              </a:rPr>
              <a:t>companies. The </a:t>
            </a:r>
            <a:r>
              <a:rPr lang="en-ZA" sz="2200" dirty="0">
                <a:solidFill>
                  <a:srgbClr val="000000"/>
                </a:solidFill>
              </a:rPr>
              <a:t>Table further shows 721 (37%) of the SMS members did not disclose their directorships. The national departments have a total number of 485 (43%) SMS members who did not disclose their </a:t>
            </a:r>
            <a:r>
              <a:rPr lang="en-ZA" sz="2200" dirty="0" smtClean="0">
                <a:solidFill>
                  <a:srgbClr val="000000"/>
                </a:solidFill>
              </a:rPr>
              <a:t>directorships </a:t>
            </a:r>
            <a:r>
              <a:rPr lang="en-ZA" sz="2200" dirty="0">
                <a:solidFill>
                  <a:srgbClr val="000000"/>
                </a:solidFill>
              </a:rPr>
              <a:t>and 236 SMS members in respect of provinces. </a:t>
            </a:r>
            <a:endParaRPr lang="en-ZA" sz="2200" dirty="0" smtClean="0">
              <a:solidFill>
                <a:srgbClr val="000000"/>
              </a:solidFill>
            </a:endParaRPr>
          </a:p>
          <a:p>
            <a:pPr marL="0" indent="0" algn="just">
              <a:lnSpc>
                <a:spcPct val="150000"/>
              </a:lnSpc>
              <a:buNone/>
            </a:pPr>
            <a:endParaRPr lang="en-ZA" sz="700" dirty="0">
              <a:solidFill>
                <a:srgbClr val="000000"/>
              </a:solidFill>
            </a:endParaRPr>
          </a:p>
          <a:p>
            <a:pPr algn="just">
              <a:lnSpc>
                <a:spcPct val="150000"/>
              </a:lnSpc>
            </a:pPr>
            <a:r>
              <a:rPr lang="en-ZA" sz="2200" dirty="0">
                <a:solidFill>
                  <a:srgbClr val="000000"/>
                </a:solidFill>
              </a:rPr>
              <a:t>The PSC established during the scrutiny process that there are SMS members who engage in other remunerative work </a:t>
            </a:r>
            <a:r>
              <a:rPr lang="en-ZA" sz="2200" dirty="0" smtClean="0">
                <a:solidFill>
                  <a:srgbClr val="000000"/>
                </a:solidFill>
              </a:rPr>
              <a:t>RWOPS, </a:t>
            </a:r>
            <a:r>
              <a:rPr lang="en-ZA" sz="2200" dirty="0">
                <a:solidFill>
                  <a:srgbClr val="000000"/>
                </a:solidFill>
              </a:rPr>
              <a:t>some without the necessary written approval of the relevant EA. The extent to which SMS members were engaged in </a:t>
            </a:r>
            <a:r>
              <a:rPr lang="en-ZA" sz="2200" dirty="0" smtClean="0">
                <a:solidFill>
                  <a:srgbClr val="000000"/>
                </a:solidFill>
              </a:rPr>
              <a:t>RWOPS during </a:t>
            </a:r>
            <a:r>
              <a:rPr lang="en-ZA" sz="2200" dirty="0">
                <a:solidFill>
                  <a:srgbClr val="000000"/>
                </a:solidFill>
              </a:rPr>
              <a:t>the 2016/2017 financial </a:t>
            </a:r>
            <a:r>
              <a:rPr lang="en-ZA" sz="2200" dirty="0" smtClean="0">
                <a:solidFill>
                  <a:srgbClr val="000000"/>
                </a:solidFill>
              </a:rPr>
              <a:t>year </a:t>
            </a:r>
            <a:r>
              <a:rPr lang="en-ZA" sz="2200" dirty="0">
                <a:solidFill>
                  <a:srgbClr val="000000"/>
                </a:solidFill>
              </a:rPr>
              <a:t>is reflected in Table </a:t>
            </a:r>
            <a:r>
              <a:rPr lang="en-ZA" sz="2200" dirty="0" smtClean="0">
                <a:solidFill>
                  <a:srgbClr val="000000"/>
                </a:solidFill>
              </a:rPr>
              <a:t>2 (</a:t>
            </a:r>
            <a:r>
              <a:rPr lang="en-ZA" sz="2200" dirty="0" smtClean="0">
                <a:solidFill>
                  <a:srgbClr val="FF0000"/>
                </a:solidFill>
              </a:rPr>
              <a:t>next slide</a:t>
            </a:r>
            <a:r>
              <a:rPr lang="en-ZA" sz="2200" dirty="0" smtClean="0">
                <a:solidFill>
                  <a:srgbClr val="000000"/>
                </a:solidFill>
              </a:rPr>
              <a:t>). </a:t>
            </a:r>
            <a:endParaRPr lang="en-ZA" sz="2200" dirty="0">
              <a:solidFill>
                <a:srgbClr val="000000"/>
              </a:solidFill>
            </a:endParaRPr>
          </a:p>
        </p:txBody>
      </p:sp>
      <p:sp>
        <p:nvSpPr>
          <p:cNvPr id="4" name="Rounded Rectangle 3"/>
          <p:cNvSpPr/>
          <p:nvPr/>
        </p:nvSpPr>
        <p:spPr bwMode="auto">
          <a:xfrm>
            <a:off x="95002" y="130629"/>
            <a:ext cx="1021280" cy="403761"/>
          </a:xfrm>
          <a:prstGeom prst="roundRect">
            <a:avLst/>
          </a:prstGeom>
          <a:solidFill>
            <a:schemeClr val="accent1"/>
          </a:solidFill>
          <a:ln w="38100" cap="flat" cmpd="sng" algn="ctr">
            <a:solidFill>
              <a:srgbClr val="0066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en-ZA" sz="1600" b="1" dirty="0" err="1" smtClean="0">
                <a:solidFill>
                  <a:srgbClr val="000000"/>
                </a:solidFill>
                <a:latin typeface="Aharoni" panose="02010803020104030203" pitchFamily="2" charset="-79"/>
                <a:ea typeface="ＭＳ Ｐゴシック" pitchFamily="34" charset="-128"/>
                <a:cs typeface="Aharoni" panose="02010803020104030203" pitchFamily="2" charset="-79"/>
              </a:rPr>
              <a:t>Cont</a:t>
            </a:r>
            <a:r>
              <a:rPr lang="en-ZA" sz="1600" b="1" dirty="0" smtClean="0">
                <a:solidFill>
                  <a:srgbClr val="000000"/>
                </a:solidFill>
                <a:latin typeface="Aharoni" panose="02010803020104030203" pitchFamily="2" charset="-79"/>
                <a:ea typeface="ＭＳ Ｐゴシック" pitchFamily="34" charset="-128"/>
                <a:cs typeface="Aharoni" panose="02010803020104030203" pitchFamily="2" charset="-79"/>
              </a:rPr>
              <a:t>…</a:t>
            </a:r>
          </a:p>
        </p:txBody>
      </p:sp>
    </p:spTree>
    <p:extLst>
      <p:ext uri="{BB962C8B-B14F-4D97-AF65-F5344CB8AC3E}">
        <p14:creationId xmlns:p14="http://schemas.microsoft.com/office/powerpoint/2010/main" val="7237159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2137"/>
            <a:ext cx="10972800" cy="682388"/>
          </a:xfrm>
        </p:spPr>
        <p:txBody>
          <a:bodyPr/>
          <a:lstStyle/>
          <a:p>
            <a:r>
              <a:rPr lang="en-ZA" sz="2000" b="1" dirty="0">
                <a:solidFill>
                  <a:schemeClr val="tx1"/>
                </a:solidFill>
                <a:latin typeface="Berlin Sans FB Demi" panose="020E0802020502020306" pitchFamily="34" charset="0"/>
              </a:rPr>
              <a:t>FINANCIAL DISCLOSURE </a:t>
            </a:r>
            <a:r>
              <a:rPr lang="en-ZA" sz="2000" b="1" dirty="0">
                <a:solidFill>
                  <a:schemeClr val="tx1"/>
                </a:solidFill>
                <a:latin typeface="Berlin Sans FB Demi" panose="020E0802020502020306" pitchFamily="34" charset="0"/>
              </a:rPr>
              <a:t>FRAMEWORK: OTHER </a:t>
            </a:r>
            <a:r>
              <a:rPr lang="en-ZA" sz="2000" b="1" dirty="0">
                <a:solidFill>
                  <a:schemeClr val="tx1"/>
                </a:solidFill>
                <a:latin typeface="Berlin Sans FB Demi" panose="020E0802020502020306" pitchFamily="34" charset="0"/>
              </a:rPr>
              <a:t>REMUNERATIVE </a:t>
            </a:r>
            <a:r>
              <a:rPr lang="en-ZA" sz="2000" b="1" dirty="0">
                <a:solidFill>
                  <a:schemeClr val="tx1"/>
                </a:solidFill>
                <a:latin typeface="Berlin Sans FB Demi" panose="020E0802020502020306" pitchFamily="34" charset="0"/>
              </a:rPr>
              <a:t>WORK (2016-17 FINANCIAL YEAR)</a:t>
            </a:r>
            <a:endParaRPr lang="en-ZA" sz="2000" b="1" dirty="0">
              <a:solidFill>
                <a:schemeClr val="tx1"/>
              </a:solidFill>
              <a:latin typeface="Berlin Sans FB Demi" panose="020E0802020502020306" pitchFamily="34" charset="0"/>
            </a:endParaRP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450544886"/>
              </p:ext>
            </p:extLst>
          </p:nvPr>
        </p:nvGraphicFramePr>
        <p:xfrm>
          <a:off x="814388" y="1009933"/>
          <a:ext cx="10833661" cy="5638576"/>
        </p:xfrm>
        <a:graphic>
          <a:graphicData uri="http://schemas.openxmlformats.org/drawingml/2006/table">
            <a:tbl>
              <a:tblPr firstRow="1" firstCol="1" bandRow="1"/>
              <a:tblGrid>
                <a:gridCol w="1443044"/>
                <a:gridCol w="992363"/>
                <a:gridCol w="1011864"/>
                <a:gridCol w="1016197"/>
                <a:gridCol w="1016197"/>
                <a:gridCol w="1267539"/>
                <a:gridCol w="1250204"/>
                <a:gridCol w="1475545"/>
                <a:gridCol w="1360708"/>
              </a:tblGrid>
              <a:tr h="550300">
                <a:tc rowSpan="2">
                  <a:txBody>
                    <a:bodyPr/>
                    <a:lstStyle/>
                    <a:p>
                      <a:pPr algn="l"/>
                      <a:endParaRPr lang="en-ZA" sz="12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gridSpan="4">
                  <a:txBody>
                    <a:bodyPr/>
                    <a:lstStyle/>
                    <a:p>
                      <a:pPr algn="ctr">
                        <a:spcAft>
                          <a:spcPts val="0"/>
                        </a:spcAft>
                      </a:pPr>
                      <a:r>
                        <a:rPr lang="en-ZA" sz="1200" b="1" dirty="0">
                          <a:solidFill>
                            <a:srgbClr val="FFFFFF"/>
                          </a:solidFill>
                          <a:effectLst/>
                          <a:latin typeface="Arial"/>
                          <a:ea typeface="Times New Roman"/>
                        </a:rPr>
                        <a:t>NO OF SMS MEMBERS WHO WERE ENGAGED IN ORW</a:t>
                      </a:r>
                      <a:endParaRPr lang="en-ZA" sz="12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hMerge="1">
                  <a:txBody>
                    <a:bodyPr/>
                    <a:lstStyle/>
                    <a:p>
                      <a:endParaRPr lang="en-ZA"/>
                    </a:p>
                  </a:txBody>
                  <a:tcPr/>
                </a:tc>
                <a:tc hMerge="1">
                  <a:txBody>
                    <a:bodyPr/>
                    <a:lstStyle/>
                    <a:p>
                      <a:endParaRPr lang="en-ZA"/>
                    </a:p>
                  </a:txBody>
                  <a:tcPr/>
                </a:tc>
                <a:tc hMerge="1">
                  <a:txBody>
                    <a:bodyPr/>
                    <a:lstStyle/>
                    <a:p>
                      <a:endParaRPr lang="en-ZA"/>
                    </a:p>
                  </a:txBody>
                  <a:tcPr/>
                </a:tc>
                <a:tc rowSpan="2">
                  <a:txBody>
                    <a:bodyPr/>
                    <a:lstStyle/>
                    <a:p>
                      <a:pPr algn="l">
                        <a:spcAft>
                          <a:spcPts val="0"/>
                        </a:spcAft>
                      </a:pPr>
                      <a:r>
                        <a:rPr lang="en-ZA" sz="1200" b="1" dirty="0">
                          <a:solidFill>
                            <a:srgbClr val="FFFFFF"/>
                          </a:solidFill>
                          <a:effectLst/>
                          <a:latin typeface="Arial"/>
                          <a:ea typeface="Times New Roman"/>
                        </a:rPr>
                        <a:t>TOTAL NUMBER OF OFFICIALS ENGAGED IN ORW</a:t>
                      </a:r>
                      <a:endParaRPr lang="en-ZA" sz="12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rowSpan="2">
                  <a:txBody>
                    <a:bodyPr/>
                    <a:lstStyle/>
                    <a:p>
                      <a:pPr algn="l">
                        <a:spcAft>
                          <a:spcPts val="0"/>
                        </a:spcAft>
                      </a:pPr>
                      <a:r>
                        <a:rPr lang="en-ZA" sz="1200" b="1">
                          <a:solidFill>
                            <a:srgbClr val="FFFFFF"/>
                          </a:solidFill>
                          <a:effectLst/>
                          <a:latin typeface="Arial"/>
                          <a:ea typeface="Times New Roman"/>
                        </a:rPr>
                        <a:t>TOTAL NUMBER OF ORW APPROVALS PROVIDED</a:t>
                      </a:r>
                      <a:endParaRPr lang="en-ZA" sz="12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rowSpan="2">
                  <a:txBody>
                    <a:bodyPr/>
                    <a:lstStyle/>
                    <a:p>
                      <a:pPr algn="l">
                        <a:spcAft>
                          <a:spcPts val="0"/>
                        </a:spcAft>
                      </a:pPr>
                      <a:r>
                        <a:rPr lang="en-ZA" sz="1200" b="1">
                          <a:solidFill>
                            <a:srgbClr val="FFFFFF"/>
                          </a:solidFill>
                          <a:effectLst/>
                          <a:latin typeface="Arial"/>
                          <a:ea typeface="Times New Roman"/>
                        </a:rPr>
                        <a:t>PERCENTAGE OF THE OFFICIALS WHO PROVIDED ORW APPROVALS</a:t>
                      </a:r>
                      <a:endParaRPr lang="en-ZA" sz="12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rowSpan="2">
                  <a:txBody>
                    <a:bodyPr/>
                    <a:lstStyle/>
                    <a:p>
                      <a:pPr algn="l">
                        <a:spcAft>
                          <a:spcPts val="0"/>
                        </a:spcAft>
                      </a:pPr>
                      <a:r>
                        <a:rPr lang="en-ZA" sz="1200" b="1">
                          <a:solidFill>
                            <a:srgbClr val="FFFFFF"/>
                          </a:solidFill>
                          <a:effectLst/>
                          <a:latin typeface="Arial"/>
                          <a:ea typeface="Times New Roman"/>
                        </a:rPr>
                        <a:t>INCOME GENERATED FROM ORW</a:t>
                      </a:r>
                      <a:endParaRPr lang="en-ZA" sz="1200">
                        <a:effectLst/>
                        <a:latin typeface="Calibri"/>
                      </a:endParaRPr>
                    </a:p>
                    <a:p>
                      <a:pPr algn="l">
                        <a:spcAft>
                          <a:spcPts val="0"/>
                        </a:spcAft>
                      </a:pPr>
                      <a:r>
                        <a:rPr lang="en-ZA" sz="1200" b="1">
                          <a:solidFill>
                            <a:srgbClr val="FFFFFF"/>
                          </a:solidFill>
                          <a:effectLst/>
                          <a:latin typeface="Arial"/>
                          <a:ea typeface="Times New Roman"/>
                        </a:rPr>
                        <a:t> </a:t>
                      </a:r>
                      <a:endParaRPr lang="en-ZA" sz="1200">
                        <a:effectLst/>
                        <a:latin typeface="Calibri"/>
                      </a:endParaRPr>
                    </a:p>
                    <a:p>
                      <a:pPr algn="ctr">
                        <a:spcAft>
                          <a:spcPts val="0"/>
                        </a:spcAft>
                      </a:pPr>
                      <a:r>
                        <a:rPr lang="en-ZA" sz="1200" b="1">
                          <a:solidFill>
                            <a:srgbClr val="FFFFFF"/>
                          </a:solidFill>
                          <a:effectLst/>
                          <a:latin typeface="Arial"/>
                          <a:ea typeface="Times New Roman"/>
                        </a:rPr>
                        <a:t>(R)</a:t>
                      </a:r>
                      <a:endParaRPr lang="en-ZA" sz="12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r>
              <a:tr h="608233">
                <a:tc vMerge="1">
                  <a:txBody>
                    <a:bodyPr/>
                    <a:lstStyle/>
                    <a:p>
                      <a:endParaRPr lang="en-ZA"/>
                    </a:p>
                  </a:txBody>
                  <a:tcPr/>
                </a:tc>
                <a:tc>
                  <a:txBody>
                    <a:bodyPr/>
                    <a:lstStyle/>
                    <a:p>
                      <a:pPr algn="l">
                        <a:spcAft>
                          <a:spcPts val="0"/>
                        </a:spcAft>
                      </a:pPr>
                      <a:r>
                        <a:rPr lang="en-ZA" sz="1200" b="1" dirty="0">
                          <a:solidFill>
                            <a:srgbClr val="FFFFFF"/>
                          </a:solidFill>
                          <a:effectLst/>
                          <a:latin typeface="Arial"/>
                          <a:ea typeface="Times New Roman"/>
                        </a:rPr>
                        <a:t>DGs/ HoDs</a:t>
                      </a:r>
                      <a:endParaRPr lang="en-ZA" sz="12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l">
                        <a:spcAft>
                          <a:spcPts val="0"/>
                        </a:spcAft>
                      </a:pPr>
                      <a:r>
                        <a:rPr lang="en-ZA" sz="1200" b="1" dirty="0">
                          <a:solidFill>
                            <a:srgbClr val="FFFFFF"/>
                          </a:solidFill>
                          <a:effectLst/>
                          <a:latin typeface="Arial"/>
                          <a:ea typeface="Times New Roman"/>
                        </a:rPr>
                        <a:t>Deputy Director-Generals</a:t>
                      </a:r>
                      <a:endParaRPr lang="en-ZA" sz="12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l">
                        <a:spcAft>
                          <a:spcPts val="0"/>
                        </a:spcAft>
                      </a:pPr>
                      <a:r>
                        <a:rPr lang="en-ZA" sz="1200" b="1">
                          <a:solidFill>
                            <a:srgbClr val="FFFFFF"/>
                          </a:solidFill>
                          <a:effectLst/>
                          <a:latin typeface="Arial"/>
                          <a:ea typeface="Times New Roman"/>
                        </a:rPr>
                        <a:t>Chief Directors</a:t>
                      </a:r>
                      <a:endParaRPr lang="en-ZA" sz="12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l">
                        <a:spcAft>
                          <a:spcPts val="0"/>
                        </a:spcAft>
                      </a:pPr>
                      <a:r>
                        <a:rPr lang="en-ZA" sz="1200" b="1" dirty="0">
                          <a:solidFill>
                            <a:srgbClr val="FFFFFF"/>
                          </a:solidFill>
                          <a:effectLst/>
                          <a:latin typeface="Arial"/>
                          <a:ea typeface="Times New Roman"/>
                        </a:rPr>
                        <a:t>Directors</a:t>
                      </a:r>
                      <a:endParaRPr lang="en-ZA" sz="12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r>
              <a:tr h="454872">
                <a:tc>
                  <a:txBody>
                    <a:bodyPr/>
                    <a:lstStyle/>
                    <a:p>
                      <a:pPr algn="l">
                        <a:spcAft>
                          <a:spcPts val="0"/>
                        </a:spcAft>
                      </a:pPr>
                      <a:r>
                        <a:rPr lang="en-ZA" sz="1400" dirty="0">
                          <a:solidFill>
                            <a:srgbClr val="000000"/>
                          </a:solidFill>
                          <a:effectLst/>
                          <a:latin typeface="Arial"/>
                        </a:rPr>
                        <a:t>National Departments</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2</a:t>
                      </a:r>
                      <a:endParaRPr lang="en-ZA" sz="1400">
                        <a:effectLst/>
                        <a:latin typeface="Calibri"/>
                      </a:endParaRPr>
                    </a:p>
                    <a:p>
                      <a:pPr algn="r">
                        <a:spcAft>
                          <a:spcPts val="0"/>
                        </a:spcAft>
                      </a:pPr>
                      <a:r>
                        <a:rPr lang="en-ZA" sz="1400">
                          <a:solidFill>
                            <a:srgbClr val="000000"/>
                          </a:solidFill>
                          <a:effectLst/>
                          <a:latin typeface="Arial"/>
                        </a:rPr>
                        <a:t> </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19</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38</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dirty="0">
                          <a:solidFill>
                            <a:srgbClr val="000000"/>
                          </a:solidFill>
                          <a:effectLst/>
                          <a:latin typeface="Arial"/>
                        </a:rPr>
                        <a:t>124</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dirty="0">
                          <a:solidFill>
                            <a:srgbClr val="000000"/>
                          </a:solidFill>
                          <a:effectLst/>
                          <a:latin typeface="Arial"/>
                        </a:rPr>
                        <a:t>183</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dirty="0">
                          <a:solidFill>
                            <a:srgbClr val="000000"/>
                          </a:solidFill>
                          <a:effectLst/>
                          <a:latin typeface="Arial"/>
                        </a:rPr>
                        <a:t>72</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a:solidFill>
                            <a:srgbClr val="000000"/>
                          </a:solidFill>
                          <a:effectLst/>
                          <a:latin typeface="Arial"/>
                        </a:rPr>
                        <a:t>39%</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a:solidFill>
                            <a:srgbClr val="000000"/>
                          </a:solidFill>
                          <a:effectLst/>
                          <a:latin typeface="Arial"/>
                        </a:rPr>
                        <a:t>16 490 683.62</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r>
              <a:tr h="377292">
                <a:tc>
                  <a:txBody>
                    <a:bodyPr/>
                    <a:lstStyle/>
                    <a:p>
                      <a:pPr algn="l">
                        <a:spcAft>
                          <a:spcPts val="0"/>
                        </a:spcAft>
                      </a:pPr>
                      <a:r>
                        <a:rPr lang="en-ZA" sz="1400">
                          <a:effectLst/>
                          <a:latin typeface="Arial"/>
                        </a:rPr>
                        <a:t>Eastern Cape</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5</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5</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0</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a:solidFill>
                            <a:srgbClr val="000000"/>
                          </a:solidFill>
                          <a:effectLst/>
                          <a:latin typeface="Arial"/>
                        </a:rPr>
                        <a:t>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a:solidFill>
                            <a:srgbClr val="000000"/>
                          </a:solidFill>
                          <a:effectLst/>
                          <a:latin typeface="Arial"/>
                        </a:rPr>
                        <a:t>400 317.79</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351880">
                <a:tc>
                  <a:txBody>
                    <a:bodyPr/>
                    <a:lstStyle/>
                    <a:p>
                      <a:pPr algn="l">
                        <a:spcAft>
                          <a:spcPts val="0"/>
                        </a:spcAft>
                      </a:pPr>
                      <a:r>
                        <a:rPr lang="en-ZA" sz="1400">
                          <a:solidFill>
                            <a:srgbClr val="000000"/>
                          </a:solidFill>
                          <a:effectLst/>
                          <a:latin typeface="Arial"/>
                        </a:rPr>
                        <a:t>Free State</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1</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1</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13</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dirty="0">
                          <a:solidFill>
                            <a:srgbClr val="000000"/>
                          </a:solidFill>
                          <a:effectLst/>
                          <a:latin typeface="Arial"/>
                        </a:rPr>
                        <a:t>15</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dirty="0">
                          <a:solidFill>
                            <a:srgbClr val="000000"/>
                          </a:solidFill>
                          <a:effectLst/>
                          <a:latin typeface="Arial"/>
                        </a:rPr>
                        <a:t>5</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a:solidFill>
                            <a:srgbClr val="000000"/>
                          </a:solidFill>
                          <a:effectLst/>
                          <a:latin typeface="Arial"/>
                        </a:rPr>
                        <a:t>33%</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a:solidFill>
                            <a:srgbClr val="000000"/>
                          </a:solidFill>
                          <a:effectLst/>
                          <a:latin typeface="Arial"/>
                        </a:rPr>
                        <a:t>1 195 214.00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r>
              <a:tr h="233608">
                <a:tc>
                  <a:txBody>
                    <a:bodyPr/>
                    <a:lstStyle/>
                    <a:p>
                      <a:pPr algn="l">
                        <a:spcAft>
                          <a:spcPts val="0"/>
                        </a:spcAft>
                      </a:pPr>
                      <a:r>
                        <a:rPr lang="en-ZA" sz="1400">
                          <a:solidFill>
                            <a:srgbClr val="000000"/>
                          </a:solidFill>
                          <a:effectLst/>
                          <a:latin typeface="Arial"/>
                        </a:rPr>
                        <a:t>Gauteng</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1</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6</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17</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a:solidFill>
                            <a:srgbClr val="000000"/>
                          </a:solidFill>
                          <a:effectLst/>
                          <a:latin typeface="Arial"/>
                        </a:rPr>
                        <a:t>24</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4</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a:solidFill>
                            <a:srgbClr val="000000"/>
                          </a:solidFill>
                          <a:effectLst/>
                          <a:latin typeface="Arial"/>
                        </a:rPr>
                        <a:t>17%</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a:solidFill>
                            <a:srgbClr val="000000"/>
                          </a:solidFill>
                          <a:effectLst/>
                          <a:latin typeface="Arial"/>
                        </a:rPr>
                        <a:t>723 880.00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382180">
                <a:tc>
                  <a:txBody>
                    <a:bodyPr/>
                    <a:lstStyle/>
                    <a:p>
                      <a:pPr algn="l">
                        <a:spcAft>
                          <a:spcPts val="0"/>
                        </a:spcAft>
                      </a:pPr>
                      <a:r>
                        <a:rPr lang="en-ZA" sz="1400">
                          <a:solidFill>
                            <a:srgbClr val="000000"/>
                          </a:solidFill>
                          <a:effectLst/>
                          <a:latin typeface="Arial"/>
                        </a:rPr>
                        <a:t>Kwa-Zulu Natal</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1</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2</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3</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16</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a:solidFill>
                            <a:srgbClr val="000000"/>
                          </a:solidFill>
                          <a:effectLst/>
                          <a:latin typeface="Arial"/>
                        </a:rPr>
                        <a:t>22</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dirty="0">
                          <a:solidFill>
                            <a:srgbClr val="000000"/>
                          </a:solidFill>
                          <a:effectLst/>
                          <a:latin typeface="Arial"/>
                        </a:rPr>
                        <a:t>14</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dirty="0">
                          <a:solidFill>
                            <a:srgbClr val="000000"/>
                          </a:solidFill>
                          <a:effectLst/>
                          <a:latin typeface="Arial"/>
                        </a:rPr>
                        <a:t>64%</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a:solidFill>
                            <a:srgbClr val="000000"/>
                          </a:solidFill>
                          <a:effectLst/>
                          <a:latin typeface="Arial"/>
                        </a:rPr>
                        <a:t>2 116 371.00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r>
              <a:tr h="331355">
                <a:tc>
                  <a:txBody>
                    <a:bodyPr/>
                    <a:lstStyle/>
                    <a:p>
                      <a:pPr algn="l">
                        <a:spcAft>
                          <a:spcPts val="0"/>
                        </a:spcAft>
                      </a:pPr>
                      <a:r>
                        <a:rPr lang="en-ZA" sz="1400">
                          <a:solidFill>
                            <a:srgbClr val="000000"/>
                          </a:solidFill>
                          <a:effectLst/>
                          <a:latin typeface="Arial"/>
                        </a:rPr>
                        <a:t>Limpopo</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2</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2</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12</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a:solidFill>
                            <a:srgbClr val="000000"/>
                          </a:solidFill>
                          <a:effectLst/>
                          <a:latin typeface="Arial"/>
                        </a:rPr>
                        <a:t>16</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0</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a:solidFill>
                            <a:srgbClr val="000000"/>
                          </a:solidFill>
                          <a:effectLst/>
                          <a:latin typeface="Arial"/>
                        </a:rPr>
                        <a:t>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a:solidFill>
                            <a:srgbClr val="000000"/>
                          </a:solidFill>
                          <a:effectLst/>
                          <a:latin typeface="Arial"/>
                        </a:rPr>
                        <a:t>1 049 975.00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331355">
                <a:tc>
                  <a:txBody>
                    <a:bodyPr/>
                    <a:lstStyle/>
                    <a:p>
                      <a:pPr algn="l">
                        <a:spcAft>
                          <a:spcPts val="0"/>
                        </a:spcAft>
                      </a:pPr>
                      <a:r>
                        <a:rPr lang="en-ZA" sz="1400">
                          <a:solidFill>
                            <a:srgbClr val="000000"/>
                          </a:solidFill>
                          <a:effectLst/>
                          <a:latin typeface="Arial"/>
                        </a:rPr>
                        <a:t>Mpumalanga</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2</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2</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10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a:solidFill>
                            <a:srgbClr val="000000"/>
                          </a:solidFill>
                          <a:effectLst/>
                          <a:latin typeface="Arial"/>
                        </a:rPr>
                        <a:t>14</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dirty="0">
                          <a:solidFill>
                            <a:srgbClr val="000000"/>
                          </a:solidFill>
                          <a:effectLst/>
                          <a:latin typeface="Arial"/>
                        </a:rPr>
                        <a:t>0</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a:solidFill>
                            <a:srgbClr val="000000"/>
                          </a:solidFill>
                          <a:effectLst/>
                          <a:latin typeface="Arial"/>
                        </a:rPr>
                        <a:t>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a:solidFill>
                            <a:srgbClr val="000000"/>
                          </a:solidFill>
                          <a:effectLst/>
                          <a:latin typeface="Arial"/>
                        </a:rPr>
                        <a:t>1 817 661.00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r>
              <a:tr h="331355">
                <a:tc>
                  <a:txBody>
                    <a:bodyPr/>
                    <a:lstStyle/>
                    <a:p>
                      <a:pPr algn="l">
                        <a:spcAft>
                          <a:spcPts val="0"/>
                        </a:spcAft>
                      </a:pPr>
                      <a:r>
                        <a:rPr lang="en-ZA" sz="1400">
                          <a:solidFill>
                            <a:srgbClr val="000000"/>
                          </a:solidFill>
                          <a:effectLst/>
                          <a:latin typeface="Arial"/>
                        </a:rPr>
                        <a:t>Northern Cape</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1</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2</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11</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a:solidFill>
                            <a:srgbClr val="000000"/>
                          </a:solidFill>
                          <a:effectLst/>
                          <a:latin typeface="Arial"/>
                        </a:rPr>
                        <a:t>14</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1</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7%</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a:solidFill>
                            <a:srgbClr val="000000"/>
                          </a:solidFill>
                          <a:effectLst/>
                          <a:latin typeface="Arial"/>
                        </a:rPr>
                        <a:t>1 612 000.00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331355">
                <a:tc>
                  <a:txBody>
                    <a:bodyPr/>
                    <a:lstStyle/>
                    <a:p>
                      <a:pPr algn="l">
                        <a:spcAft>
                          <a:spcPts val="0"/>
                        </a:spcAft>
                      </a:pPr>
                      <a:r>
                        <a:rPr lang="en-ZA" sz="1600" b="1" dirty="0">
                          <a:solidFill>
                            <a:srgbClr val="FF0000"/>
                          </a:solidFill>
                          <a:effectLst/>
                          <a:latin typeface="Arial"/>
                        </a:rPr>
                        <a:t>North West</a:t>
                      </a:r>
                      <a:endParaRPr lang="en-ZA" sz="1600" b="1" dirty="0">
                        <a:solidFill>
                          <a:srgbClr val="FF0000"/>
                        </a:solidFill>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600" b="1" dirty="0">
                          <a:solidFill>
                            <a:srgbClr val="FF0000"/>
                          </a:solidFill>
                          <a:effectLst/>
                          <a:latin typeface="Arial"/>
                        </a:rPr>
                        <a:t>3</a:t>
                      </a:r>
                      <a:endParaRPr lang="en-ZA" sz="1600" b="1" dirty="0">
                        <a:solidFill>
                          <a:srgbClr val="FF0000"/>
                        </a:solidFill>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600" b="1" dirty="0">
                          <a:solidFill>
                            <a:srgbClr val="FF0000"/>
                          </a:solidFill>
                          <a:effectLst/>
                          <a:latin typeface="Arial"/>
                        </a:rPr>
                        <a:t>2</a:t>
                      </a:r>
                      <a:endParaRPr lang="en-ZA" sz="1600" b="1" dirty="0">
                        <a:solidFill>
                          <a:srgbClr val="FF0000"/>
                        </a:solidFill>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600" b="1" dirty="0">
                          <a:solidFill>
                            <a:srgbClr val="FF0000"/>
                          </a:solidFill>
                          <a:effectLst/>
                          <a:latin typeface="Arial"/>
                        </a:rPr>
                        <a:t>3</a:t>
                      </a:r>
                      <a:endParaRPr lang="en-ZA" sz="1600" b="1" dirty="0">
                        <a:solidFill>
                          <a:srgbClr val="FF0000"/>
                        </a:solidFill>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600" b="1" dirty="0">
                          <a:solidFill>
                            <a:srgbClr val="FF0000"/>
                          </a:solidFill>
                          <a:effectLst/>
                          <a:latin typeface="Arial"/>
                        </a:rPr>
                        <a:t>6</a:t>
                      </a:r>
                      <a:endParaRPr lang="en-ZA" sz="1600" b="1" dirty="0">
                        <a:solidFill>
                          <a:srgbClr val="FF0000"/>
                        </a:solidFill>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600" b="1" dirty="0">
                          <a:solidFill>
                            <a:srgbClr val="FF0000"/>
                          </a:solidFill>
                          <a:effectLst/>
                          <a:latin typeface="Arial"/>
                        </a:rPr>
                        <a:t>14</a:t>
                      </a:r>
                      <a:endParaRPr lang="en-ZA" sz="1600" b="1" dirty="0">
                        <a:solidFill>
                          <a:srgbClr val="FF0000"/>
                        </a:solidFill>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600" b="1" dirty="0">
                          <a:solidFill>
                            <a:srgbClr val="FF0000"/>
                          </a:solidFill>
                          <a:effectLst/>
                          <a:latin typeface="Arial"/>
                        </a:rPr>
                        <a:t>0</a:t>
                      </a:r>
                      <a:endParaRPr lang="en-ZA" sz="1600" b="1" dirty="0">
                        <a:solidFill>
                          <a:srgbClr val="FF0000"/>
                        </a:solidFill>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600" b="1" dirty="0">
                          <a:solidFill>
                            <a:srgbClr val="FF0000"/>
                          </a:solidFill>
                          <a:effectLst/>
                          <a:latin typeface="Arial"/>
                        </a:rPr>
                        <a:t>0%</a:t>
                      </a:r>
                      <a:endParaRPr lang="en-ZA" sz="1600" b="1" dirty="0">
                        <a:solidFill>
                          <a:srgbClr val="FF0000"/>
                        </a:solidFill>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600" b="1" dirty="0">
                          <a:solidFill>
                            <a:srgbClr val="FF0000"/>
                          </a:solidFill>
                          <a:effectLst/>
                          <a:latin typeface="Arial"/>
                        </a:rPr>
                        <a:t>2 295 290.00</a:t>
                      </a:r>
                      <a:endParaRPr lang="en-ZA" sz="1600" b="1" dirty="0">
                        <a:solidFill>
                          <a:srgbClr val="FF0000"/>
                        </a:solidFill>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331355">
                <a:tc>
                  <a:txBody>
                    <a:bodyPr/>
                    <a:lstStyle/>
                    <a:p>
                      <a:pPr algn="l">
                        <a:spcAft>
                          <a:spcPts val="0"/>
                        </a:spcAft>
                      </a:pPr>
                      <a:r>
                        <a:rPr lang="en-ZA" sz="1400">
                          <a:effectLst/>
                          <a:latin typeface="Arial"/>
                        </a:rPr>
                        <a:t>Western Cape</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24</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3</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5</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17</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a:solidFill>
                            <a:srgbClr val="000000"/>
                          </a:solidFill>
                          <a:effectLst/>
                          <a:latin typeface="Arial"/>
                        </a:rPr>
                        <a:t>49</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22</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45%</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a:solidFill>
                            <a:srgbClr val="000000"/>
                          </a:solidFill>
                          <a:effectLst/>
                          <a:latin typeface="Arial"/>
                        </a:rPr>
                        <a:t>1 711 993.00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682307">
                <a:tc>
                  <a:txBody>
                    <a:bodyPr/>
                    <a:lstStyle/>
                    <a:p>
                      <a:pPr algn="just">
                        <a:spcAft>
                          <a:spcPts val="0"/>
                        </a:spcAft>
                      </a:pPr>
                      <a:r>
                        <a:rPr lang="en-ZA" sz="1400" b="1">
                          <a:solidFill>
                            <a:srgbClr val="000000"/>
                          </a:solidFill>
                          <a:effectLst/>
                          <a:latin typeface="Arial"/>
                        </a:rPr>
                        <a:t>OVERALL TOTAL FOR PROVINCES</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a:solidFill>
                            <a:srgbClr val="000000"/>
                          </a:solidFill>
                          <a:effectLst/>
                          <a:latin typeface="Arial"/>
                        </a:rPr>
                        <a:t>32</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a:solidFill>
                            <a:srgbClr val="000000"/>
                          </a:solidFill>
                          <a:effectLst/>
                          <a:latin typeface="Arial"/>
                        </a:rPr>
                        <a:t>10</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a:solidFill>
                            <a:srgbClr val="000000"/>
                          </a:solidFill>
                          <a:effectLst/>
                          <a:latin typeface="Arial"/>
                        </a:rPr>
                        <a:t>24</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a:solidFill>
                            <a:srgbClr val="000000"/>
                          </a:solidFill>
                          <a:effectLst/>
                          <a:latin typeface="Arial"/>
                        </a:rPr>
                        <a:t>107</a:t>
                      </a:r>
                      <a:endParaRPr lang="en-ZA" sz="14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dirty="0">
                          <a:solidFill>
                            <a:srgbClr val="000000"/>
                          </a:solidFill>
                          <a:effectLst/>
                          <a:latin typeface="Arial"/>
                        </a:rPr>
                        <a:t>173</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dirty="0">
                          <a:solidFill>
                            <a:srgbClr val="000000"/>
                          </a:solidFill>
                          <a:effectLst/>
                          <a:latin typeface="Arial"/>
                        </a:rPr>
                        <a:t>46</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dirty="0">
                          <a:solidFill>
                            <a:srgbClr val="000000"/>
                          </a:solidFill>
                          <a:effectLst/>
                          <a:latin typeface="Arial"/>
                        </a:rPr>
                        <a:t>27%</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dirty="0">
                          <a:solidFill>
                            <a:srgbClr val="000000"/>
                          </a:solidFill>
                          <a:effectLst/>
                          <a:latin typeface="Arial"/>
                        </a:rPr>
                        <a:t>12 922 701.79</a:t>
                      </a:r>
                      <a:endParaRPr lang="en-ZA" sz="14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r>
              <a:tr h="341129">
                <a:tc>
                  <a:txBody>
                    <a:bodyPr/>
                    <a:lstStyle/>
                    <a:p>
                      <a:pPr algn="just">
                        <a:spcAft>
                          <a:spcPts val="0"/>
                        </a:spcAft>
                      </a:pPr>
                      <a:r>
                        <a:rPr lang="en-ZA" sz="1200" b="1">
                          <a:solidFill>
                            <a:srgbClr val="FFFFFF"/>
                          </a:solidFill>
                          <a:effectLst/>
                          <a:latin typeface="Arial"/>
                        </a:rPr>
                        <a:t>GRAND TOTAL </a:t>
                      </a:r>
                      <a:endParaRPr lang="en-ZA" sz="12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a:solidFill>
                            <a:srgbClr val="FFFFFF"/>
                          </a:solidFill>
                          <a:effectLst/>
                          <a:latin typeface="Arial"/>
                        </a:rPr>
                        <a:t>34</a:t>
                      </a:r>
                      <a:endParaRPr lang="en-ZA" sz="12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a:solidFill>
                            <a:srgbClr val="FFFFFF"/>
                          </a:solidFill>
                          <a:effectLst/>
                          <a:latin typeface="Arial"/>
                        </a:rPr>
                        <a:t>29</a:t>
                      </a:r>
                      <a:endParaRPr lang="en-ZA" sz="12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a:solidFill>
                            <a:srgbClr val="FFFFFF"/>
                          </a:solidFill>
                          <a:effectLst/>
                          <a:latin typeface="Arial"/>
                        </a:rPr>
                        <a:t>62</a:t>
                      </a:r>
                      <a:endParaRPr lang="en-ZA" sz="12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a:solidFill>
                            <a:srgbClr val="FFFFFF"/>
                          </a:solidFill>
                          <a:effectLst/>
                          <a:latin typeface="Arial"/>
                        </a:rPr>
                        <a:t>231</a:t>
                      </a:r>
                      <a:endParaRPr lang="en-ZA" sz="120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dirty="0">
                          <a:solidFill>
                            <a:srgbClr val="FFFFFF"/>
                          </a:solidFill>
                          <a:effectLst/>
                          <a:latin typeface="Arial"/>
                        </a:rPr>
                        <a:t>356</a:t>
                      </a:r>
                      <a:endParaRPr lang="en-ZA" sz="12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dirty="0">
                          <a:solidFill>
                            <a:srgbClr val="FFFFFF"/>
                          </a:solidFill>
                          <a:effectLst/>
                          <a:latin typeface="Arial"/>
                        </a:rPr>
                        <a:t>118</a:t>
                      </a:r>
                      <a:endParaRPr lang="en-ZA" sz="12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dirty="0">
                          <a:solidFill>
                            <a:srgbClr val="FFFFFF"/>
                          </a:solidFill>
                          <a:effectLst/>
                          <a:latin typeface="Arial"/>
                        </a:rPr>
                        <a:t>33%</a:t>
                      </a:r>
                      <a:endParaRPr lang="en-ZA" sz="12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dirty="0">
                          <a:solidFill>
                            <a:srgbClr val="FFFFFF"/>
                          </a:solidFill>
                          <a:effectLst/>
                          <a:latin typeface="Arial"/>
                        </a:rPr>
                        <a:t>29 413 385.41</a:t>
                      </a:r>
                      <a:endParaRPr lang="en-ZA" sz="1200" dirty="0">
                        <a:effectLst/>
                        <a:latin typeface="Calibri"/>
                      </a:endParaRPr>
                    </a:p>
                  </a:txBody>
                  <a:tcPr marL="61232" marR="6123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r>
            </a:tbl>
          </a:graphicData>
        </a:graphic>
      </p:graphicFrame>
    </p:spTree>
    <p:extLst>
      <p:ext uri="{BB962C8B-B14F-4D97-AF65-F5344CB8AC3E}">
        <p14:creationId xmlns:p14="http://schemas.microsoft.com/office/powerpoint/2010/main" val="15447287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41268"/>
            <a:ext cx="10972800" cy="380009"/>
          </a:xfrm>
        </p:spPr>
        <p:txBody>
          <a:bodyPr/>
          <a:lstStyle/>
          <a:p>
            <a:r>
              <a:rPr lang="en-ZA" sz="2800" b="1" dirty="0">
                <a:solidFill>
                  <a:schemeClr val="tx1"/>
                </a:solidFill>
                <a:latin typeface="Berlin Sans FB Demi" panose="020E0802020502020306" pitchFamily="34" charset="0"/>
              </a:rPr>
              <a:t>FINANCIAL DISCLOSURE FRAMEWORK: MANAGEMENT OF GIFTS</a:t>
            </a:r>
            <a:endParaRPr lang="en-ZA" sz="2800" b="1" dirty="0">
              <a:solidFill>
                <a:schemeClr val="tx1"/>
              </a:solidFill>
              <a:latin typeface="Berlin Sans FB Demi" panose="020E0802020502020306" pitchFamily="34" charset="0"/>
            </a:endParaRPr>
          </a:p>
        </p:txBody>
      </p:sp>
      <p:sp>
        <p:nvSpPr>
          <p:cNvPr id="3" name="Content Placeholder 2"/>
          <p:cNvSpPr>
            <a:spLocks noGrp="1"/>
          </p:cNvSpPr>
          <p:nvPr>
            <p:ph idx="1"/>
          </p:nvPr>
        </p:nvSpPr>
        <p:spPr>
          <a:xfrm>
            <a:off x="427512" y="1220783"/>
            <a:ext cx="11542815" cy="4930635"/>
          </a:xfrm>
        </p:spPr>
        <p:txBody>
          <a:bodyPr/>
          <a:lstStyle/>
          <a:p>
            <a:pPr algn="just">
              <a:lnSpc>
                <a:spcPct val="150000"/>
              </a:lnSpc>
              <a:spcAft>
                <a:spcPts val="0"/>
              </a:spcAft>
            </a:pPr>
            <a:r>
              <a:rPr lang="en-ZA" sz="2000" dirty="0"/>
              <a:t>Regulation 13(a) of the PSR, 2016 provides that employees shall not receive, solicit or accept any gratification from any employee or any person in return for performing or not performing his or her official duties.  Regulation 13(h) provides further that an employee shall not receive or accept any gift from any person in the course and scope of his or her employment, other than from a family member, to the cumulative value of </a:t>
            </a:r>
            <a:r>
              <a:rPr lang="en-ZA" sz="2000" b="1" dirty="0"/>
              <a:t>R350</a:t>
            </a:r>
            <a:r>
              <a:rPr lang="en-ZA" sz="2000" dirty="0"/>
              <a:t> per year, unless prior approval is obtained from the relevant EA</a:t>
            </a:r>
            <a:r>
              <a:rPr lang="en-ZA" sz="2000" dirty="0" smtClean="0"/>
              <a:t>.</a:t>
            </a:r>
          </a:p>
          <a:p>
            <a:pPr marL="0" indent="0" algn="just">
              <a:lnSpc>
                <a:spcPct val="150000"/>
              </a:lnSpc>
              <a:spcAft>
                <a:spcPts val="0"/>
              </a:spcAft>
              <a:buNone/>
            </a:pPr>
            <a:endParaRPr lang="en-ZA" sz="1050" dirty="0" smtClean="0">
              <a:solidFill>
                <a:srgbClr val="000000"/>
              </a:solidFill>
            </a:endParaRPr>
          </a:p>
          <a:p>
            <a:pPr algn="just">
              <a:lnSpc>
                <a:spcPct val="150000"/>
              </a:lnSpc>
            </a:pPr>
            <a:r>
              <a:rPr lang="en-ZA" sz="2000" dirty="0" smtClean="0"/>
              <a:t>The </a:t>
            </a:r>
            <a:r>
              <a:rPr lang="en-ZA" sz="2000" dirty="0"/>
              <a:t>PSC further reveals that a total of 481 SMS members in both the National and Provincial Departments received gifts and/or sponsorships during the period under review. The total value of gifts and/or sponsorships received by these SMS members amounted to R7 664 </a:t>
            </a:r>
            <a:r>
              <a:rPr lang="en-ZA" sz="2000" dirty="0" smtClean="0"/>
              <a:t>557.82 (</a:t>
            </a:r>
            <a:r>
              <a:rPr lang="en-ZA" sz="2000" b="1" dirty="0" smtClean="0"/>
              <a:t>next slide</a:t>
            </a:r>
            <a:r>
              <a:rPr lang="en-ZA" sz="2000" dirty="0" smtClean="0"/>
              <a:t>)</a:t>
            </a:r>
            <a:endParaRPr lang="en-ZA" sz="2000" dirty="0"/>
          </a:p>
        </p:txBody>
      </p:sp>
    </p:spTree>
    <p:extLst>
      <p:ext uri="{BB962C8B-B14F-4D97-AF65-F5344CB8AC3E}">
        <p14:creationId xmlns:p14="http://schemas.microsoft.com/office/powerpoint/2010/main" val="34024375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724" y="547770"/>
            <a:ext cx="11146971" cy="592261"/>
          </a:xfrm>
        </p:spPr>
        <p:txBody>
          <a:bodyPr/>
          <a:lstStyle/>
          <a:p>
            <a:r>
              <a:rPr lang="en-ZA" sz="2000" b="1" dirty="0" smtClean="0">
                <a:solidFill>
                  <a:schemeClr val="tx1"/>
                </a:solidFill>
              </a:rPr>
              <a:t>FINANCIAL DISCLOSURE FRAMEWORK: BREAKDOWN OF GIFTS/SPONSORSHIPS</a:t>
            </a:r>
            <a:r>
              <a:rPr lang="en-ZA" sz="2000" b="1" smtClean="0">
                <a:solidFill>
                  <a:schemeClr val="tx1"/>
                </a:solidFill>
              </a:rPr>
              <a:t>, 2016/17</a:t>
            </a:r>
            <a:endParaRPr lang="en-ZA" sz="2000" b="1" dirty="0">
              <a:solidFill>
                <a:schemeClr val="tx1"/>
              </a:solidFill>
            </a:endParaRPr>
          </a:p>
        </p:txBody>
      </p:sp>
      <p:graphicFrame>
        <p:nvGraphicFramePr>
          <p:cNvPr id="4" name="Table Placeholder 3"/>
          <p:cNvGraphicFramePr>
            <a:graphicFrameLocks noGrp="1"/>
          </p:cNvGraphicFramePr>
          <p:nvPr>
            <p:ph type="tbl" idx="1"/>
            <p:extLst>
              <p:ext uri="{D42A27DB-BD31-4B8C-83A1-F6EECF244321}">
                <p14:modId xmlns:p14="http://schemas.microsoft.com/office/powerpoint/2010/main" val="4155688353"/>
              </p:ext>
            </p:extLst>
          </p:nvPr>
        </p:nvGraphicFramePr>
        <p:xfrm>
          <a:off x="407963" y="1209820"/>
          <a:ext cx="11296357" cy="5165536"/>
        </p:xfrm>
        <a:graphic>
          <a:graphicData uri="http://schemas.openxmlformats.org/drawingml/2006/table">
            <a:tbl>
              <a:tblPr firstRow="1" firstCol="1" bandRow="1"/>
              <a:tblGrid>
                <a:gridCol w="1809135"/>
                <a:gridCol w="1371892"/>
                <a:gridCol w="1369745"/>
                <a:gridCol w="1545931"/>
                <a:gridCol w="1545931"/>
                <a:gridCol w="1674847"/>
                <a:gridCol w="1978876"/>
              </a:tblGrid>
              <a:tr h="556724">
                <a:tc rowSpan="2">
                  <a:txBody>
                    <a:bodyPr/>
                    <a:lstStyle/>
                    <a:p>
                      <a:pPr algn="l"/>
                      <a:endParaRPr lang="en-ZA" sz="10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gridSpan="4">
                  <a:txBody>
                    <a:bodyPr/>
                    <a:lstStyle/>
                    <a:p>
                      <a:pPr algn="ctr">
                        <a:spcAft>
                          <a:spcPts val="0"/>
                        </a:spcAft>
                      </a:pPr>
                      <a:r>
                        <a:rPr lang="en-ZA" sz="1400" b="1" dirty="0">
                          <a:solidFill>
                            <a:srgbClr val="FFFFFF"/>
                          </a:solidFill>
                          <a:effectLst/>
                          <a:latin typeface="Arial"/>
                          <a:ea typeface="Times New Roman"/>
                        </a:rPr>
                        <a:t>NUMBER OF SMS MEMBERS WHO RECEIVED GIFTS AND/OR SPONSORSHIPS </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hMerge="1">
                  <a:txBody>
                    <a:bodyPr/>
                    <a:lstStyle/>
                    <a:p>
                      <a:endParaRPr lang="en-ZA"/>
                    </a:p>
                  </a:txBody>
                  <a:tcPr/>
                </a:tc>
                <a:tc hMerge="1">
                  <a:txBody>
                    <a:bodyPr/>
                    <a:lstStyle/>
                    <a:p>
                      <a:endParaRPr lang="en-ZA"/>
                    </a:p>
                  </a:txBody>
                  <a:tcPr/>
                </a:tc>
                <a:tc hMerge="1">
                  <a:txBody>
                    <a:bodyPr/>
                    <a:lstStyle/>
                    <a:p>
                      <a:endParaRPr lang="en-ZA"/>
                    </a:p>
                  </a:txBody>
                  <a:tcPr/>
                </a:tc>
                <a:tc rowSpan="2">
                  <a:txBody>
                    <a:bodyPr/>
                    <a:lstStyle/>
                    <a:p>
                      <a:pPr algn="just">
                        <a:spcAft>
                          <a:spcPts val="0"/>
                        </a:spcAft>
                      </a:pPr>
                      <a:r>
                        <a:rPr lang="en-ZA" sz="1400" b="1" dirty="0">
                          <a:solidFill>
                            <a:srgbClr val="FFFFFF"/>
                          </a:solidFill>
                          <a:effectLst/>
                          <a:latin typeface="Arial"/>
                          <a:ea typeface="Times New Roman"/>
                        </a:rPr>
                        <a:t>TOTAL NUMBER OF SMS MEMBERS WHO RECEIVED GIFTS/ SPONSORSHIPS</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rowSpan="2">
                  <a:txBody>
                    <a:bodyPr/>
                    <a:lstStyle/>
                    <a:p>
                      <a:pPr algn="just">
                        <a:spcAft>
                          <a:spcPts val="0"/>
                        </a:spcAft>
                      </a:pPr>
                      <a:r>
                        <a:rPr lang="en-ZA" sz="1400" b="1">
                          <a:solidFill>
                            <a:srgbClr val="FFFFFF"/>
                          </a:solidFill>
                          <a:effectLst/>
                          <a:latin typeface="Arial"/>
                          <a:ea typeface="Times New Roman"/>
                        </a:rPr>
                        <a:t>TOTAL VALUE OF GIFTS/ SPONSORSHIPS RECEIVED</a:t>
                      </a:r>
                      <a:endParaRPr lang="en-ZA" sz="1400">
                        <a:effectLst/>
                        <a:latin typeface="Calibri"/>
                      </a:endParaRPr>
                    </a:p>
                    <a:p>
                      <a:pPr algn="ctr">
                        <a:spcAft>
                          <a:spcPts val="0"/>
                        </a:spcAft>
                      </a:pPr>
                      <a:r>
                        <a:rPr lang="en-ZA" sz="1400" b="1">
                          <a:solidFill>
                            <a:srgbClr val="FFFFFF"/>
                          </a:solidFill>
                          <a:effectLst/>
                          <a:latin typeface="Arial"/>
                          <a:ea typeface="Times New Roman"/>
                        </a:rPr>
                        <a:t>(R)</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r>
              <a:tr h="964364">
                <a:tc vMerge="1">
                  <a:txBody>
                    <a:bodyPr/>
                    <a:lstStyle/>
                    <a:p>
                      <a:endParaRPr lang="en-ZA"/>
                    </a:p>
                  </a:txBody>
                  <a:tcPr/>
                </a:tc>
                <a:tc>
                  <a:txBody>
                    <a:bodyPr/>
                    <a:lstStyle/>
                    <a:p>
                      <a:pPr algn="just">
                        <a:spcAft>
                          <a:spcPts val="0"/>
                        </a:spcAft>
                      </a:pPr>
                      <a:r>
                        <a:rPr lang="en-ZA" sz="1400" b="1" dirty="0">
                          <a:solidFill>
                            <a:srgbClr val="FFFFFF"/>
                          </a:solidFill>
                          <a:effectLst/>
                          <a:latin typeface="Arial"/>
                          <a:ea typeface="Times New Roman"/>
                        </a:rPr>
                        <a:t>DGs/ HoDs</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just">
                        <a:spcAft>
                          <a:spcPts val="0"/>
                        </a:spcAft>
                      </a:pPr>
                      <a:r>
                        <a:rPr lang="en-ZA" sz="1400" b="1" dirty="0">
                          <a:solidFill>
                            <a:srgbClr val="FFFFFF"/>
                          </a:solidFill>
                          <a:effectLst/>
                          <a:latin typeface="Arial"/>
                          <a:ea typeface="Times New Roman"/>
                        </a:rPr>
                        <a:t>Deputy Director-Generals</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just">
                        <a:spcAft>
                          <a:spcPts val="0"/>
                        </a:spcAft>
                      </a:pPr>
                      <a:r>
                        <a:rPr lang="en-ZA" sz="1400" b="1" dirty="0">
                          <a:solidFill>
                            <a:srgbClr val="FFFFFF"/>
                          </a:solidFill>
                          <a:effectLst/>
                          <a:latin typeface="Arial"/>
                          <a:ea typeface="Times New Roman"/>
                        </a:rPr>
                        <a:t>Chief Directors</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just">
                        <a:spcAft>
                          <a:spcPts val="0"/>
                        </a:spcAft>
                      </a:pPr>
                      <a:r>
                        <a:rPr lang="en-ZA" sz="1400" b="1" dirty="0">
                          <a:solidFill>
                            <a:srgbClr val="FFFFFF"/>
                          </a:solidFill>
                          <a:effectLst/>
                          <a:latin typeface="Arial"/>
                          <a:ea typeface="Times New Roman"/>
                        </a:rPr>
                        <a:t>Directors</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vMerge="1">
                  <a:txBody>
                    <a:bodyPr/>
                    <a:lstStyle/>
                    <a:p>
                      <a:endParaRPr lang="en-ZA"/>
                    </a:p>
                  </a:txBody>
                  <a:tcPr/>
                </a:tc>
                <a:tc vMerge="1">
                  <a:txBody>
                    <a:bodyPr/>
                    <a:lstStyle/>
                    <a:p>
                      <a:endParaRPr lang="en-ZA"/>
                    </a:p>
                  </a:txBody>
                  <a:tcPr/>
                </a:tc>
              </a:tr>
              <a:tr h="311488">
                <a:tc>
                  <a:txBody>
                    <a:bodyPr/>
                    <a:lstStyle/>
                    <a:p>
                      <a:pPr algn="l">
                        <a:spcAft>
                          <a:spcPts val="0"/>
                        </a:spcAft>
                      </a:pPr>
                      <a:r>
                        <a:rPr lang="en-ZA" sz="1400" dirty="0">
                          <a:solidFill>
                            <a:srgbClr val="000000"/>
                          </a:solidFill>
                          <a:effectLst/>
                          <a:latin typeface="Arial"/>
                        </a:rPr>
                        <a:t>National Departments</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15</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dirty="0">
                          <a:solidFill>
                            <a:srgbClr val="000000"/>
                          </a:solidFill>
                          <a:effectLst/>
                          <a:latin typeface="Arial"/>
                        </a:rPr>
                        <a:t>42</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dirty="0">
                          <a:solidFill>
                            <a:srgbClr val="000000"/>
                          </a:solidFill>
                          <a:effectLst/>
                          <a:latin typeface="Arial"/>
                        </a:rPr>
                        <a:t>89</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dirty="0">
                          <a:solidFill>
                            <a:srgbClr val="000000"/>
                          </a:solidFill>
                          <a:effectLst/>
                          <a:latin typeface="Arial"/>
                        </a:rPr>
                        <a:t>165</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dirty="0">
                          <a:solidFill>
                            <a:srgbClr val="000000"/>
                          </a:solidFill>
                          <a:effectLst/>
                          <a:latin typeface="Arial"/>
                        </a:rPr>
                        <a:t>311</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dirty="0">
                          <a:solidFill>
                            <a:srgbClr val="000000"/>
                          </a:solidFill>
                          <a:effectLst/>
                          <a:latin typeface="Arial"/>
                        </a:rPr>
                        <a:t>5 103 874.26</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r>
              <a:tr h="213593">
                <a:tc>
                  <a:txBody>
                    <a:bodyPr/>
                    <a:lstStyle/>
                    <a:p>
                      <a:pPr algn="l">
                        <a:spcAft>
                          <a:spcPts val="0"/>
                        </a:spcAft>
                      </a:pPr>
                      <a:r>
                        <a:rPr lang="en-ZA" sz="1400" dirty="0">
                          <a:effectLst/>
                          <a:latin typeface="Arial"/>
                        </a:rPr>
                        <a:t>Eastern Cape</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1</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2</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6</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9</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39 713.00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222491">
                <a:tc>
                  <a:txBody>
                    <a:bodyPr/>
                    <a:lstStyle/>
                    <a:p>
                      <a:pPr algn="l">
                        <a:spcAft>
                          <a:spcPts val="0"/>
                        </a:spcAft>
                      </a:pPr>
                      <a:r>
                        <a:rPr lang="en-ZA" sz="1400">
                          <a:solidFill>
                            <a:srgbClr val="000000"/>
                          </a:solidFill>
                          <a:effectLst/>
                          <a:latin typeface="Arial"/>
                        </a:rPr>
                        <a:t>Free State</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dirty="0">
                          <a:solidFill>
                            <a:srgbClr val="000000"/>
                          </a:solidFill>
                          <a:effectLst/>
                          <a:latin typeface="Arial"/>
                        </a:rPr>
                        <a:t>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dirty="0">
                          <a:solidFill>
                            <a:srgbClr val="000000"/>
                          </a:solidFill>
                          <a:effectLst/>
                          <a:latin typeface="Arial"/>
                        </a:rPr>
                        <a:t>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0</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2</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dirty="0">
                          <a:solidFill>
                            <a:srgbClr val="000000"/>
                          </a:solidFill>
                          <a:effectLst/>
                          <a:latin typeface="Arial"/>
                        </a:rPr>
                        <a:t>2</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dirty="0">
                          <a:solidFill>
                            <a:srgbClr val="000000"/>
                          </a:solidFill>
                          <a:effectLst/>
                          <a:latin typeface="Arial"/>
                        </a:rPr>
                        <a:t>55 953.84</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r>
              <a:tr h="255123">
                <a:tc>
                  <a:txBody>
                    <a:bodyPr/>
                    <a:lstStyle/>
                    <a:p>
                      <a:pPr algn="l">
                        <a:spcAft>
                          <a:spcPts val="0"/>
                        </a:spcAft>
                      </a:pPr>
                      <a:r>
                        <a:rPr lang="en-ZA" sz="1400">
                          <a:solidFill>
                            <a:srgbClr val="000000"/>
                          </a:solidFill>
                          <a:effectLst/>
                          <a:latin typeface="Arial"/>
                        </a:rPr>
                        <a:t>Gauteng</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1</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8</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14</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17</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40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678 520.00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257102">
                <a:tc>
                  <a:txBody>
                    <a:bodyPr/>
                    <a:lstStyle/>
                    <a:p>
                      <a:pPr algn="l">
                        <a:spcAft>
                          <a:spcPts val="0"/>
                        </a:spcAft>
                      </a:pPr>
                      <a:r>
                        <a:rPr lang="en-ZA" sz="1400" dirty="0">
                          <a:solidFill>
                            <a:srgbClr val="000000"/>
                          </a:solidFill>
                          <a:effectLst/>
                          <a:latin typeface="Arial"/>
                        </a:rPr>
                        <a:t>Kwa-Zulu Natal</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2</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2</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dirty="0">
                          <a:solidFill>
                            <a:srgbClr val="000000"/>
                          </a:solidFill>
                          <a:effectLst/>
                          <a:latin typeface="Arial"/>
                        </a:rPr>
                        <a:t>5</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21</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dirty="0">
                          <a:solidFill>
                            <a:srgbClr val="000000"/>
                          </a:solidFill>
                          <a:effectLst/>
                          <a:latin typeface="Arial"/>
                        </a:rPr>
                        <a:t>30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dirty="0">
                          <a:solidFill>
                            <a:srgbClr val="000000"/>
                          </a:solidFill>
                          <a:effectLst/>
                          <a:latin typeface="Arial"/>
                        </a:rPr>
                        <a:t>896 136.00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r>
              <a:tr h="251170">
                <a:tc>
                  <a:txBody>
                    <a:bodyPr/>
                    <a:lstStyle/>
                    <a:p>
                      <a:pPr algn="l">
                        <a:spcAft>
                          <a:spcPts val="0"/>
                        </a:spcAft>
                      </a:pPr>
                      <a:r>
                        <a:rPr lang="en-ZA" sz="1400" dirty="0">
                          <a:solidFill>
                            <a:srgbClr val="000000"/>
                          </a:solidFill>
                          <a:effectLst/>
                          <a:latin typeface="Arial"/>
                        </a:rPr>
                        <a:t>Limpopo</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1</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1</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1</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8</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11</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534 300.00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213593">
                <a:tc>
                  <a:txBody>
                    <a:bodyPr/>
                    <a:lstStyle/>
                    <a:p>
                      <a:pPr algn="l">
                        <a:spcAft>
                          <a:spcPts val="0"/>
                        </a:spcAft>
                      </a:pPr>
                      <a:r>
                        <a:rPr lang="en-ZA" sz="1400" dirty="0">
                          <a:solidFill>
                            <a:srgbClr val="000000"/>
                          </a:solidFill>
                          <a:effectLst/>
                          <a:latin typeface="Arial"/>
                        </a:rPr>
                        <a:t>Mpumalanga</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1</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1</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dirty="0">
                          <a:solidFill>
                            <a:srgbClr val="000000"/>
                          </a:solidFill>
                          <a:effectLst/>
                          <a:latin typeface="Arial"/>
                        </a:rPr>
                        <a:t>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a:solidFill>
                            <a:srgbClr val="000000"/>
                          </a:solidFill>
                          <a:effectLst/>
                          <a:latin typeface="Arial"/>
                        </a:rPr>
                        <a:t>2</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dirty="0">
                          <a:solidFill>
                            <a:srgbClr val="000000"/>
                          </a:solidFill>
                          <a:effectLst/>
                          <a:latin typeface="Arial"/>
                        </a:rPr>
                        <a:t>4</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en-ZA" sz="1400" b="1" dirty="0">
                          <a:solidFill>
                            <a:srgbClr val="000000"/>
                          </a:solidFill>
                          <a:effectLst/>
                          <a:latin typeface="Arial"/>
                        </a:rPr>
                        <a:t>116 289.00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r>
              <a:tr h="236336">
                <a:tc>
                  <a:txBody>
                    <a:bodyPr/>
                    <a:lstStyle/>
                    <a:p>
                      <a:pPr algn="l">
                        <a:spcAft>
                          <a:spcPts val="0"/>
                        </a:spcAft>
                      </a:pPr>
                      <a:r>
                        <a:rPr lang="en-ZA" sz="1400" dirty="0">
                          <a:solidFill>
                            <a:srgbClr val="000000"/>
                          </a:solidFill>
                          <a:effectLst/>
                          <a:latin typeface="Arial"/>
                        </a:rPr>
                        <a:t>Northern Cape</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0</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0</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3</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3</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26 240.00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306544">
                <a:tc>
                  <a:txBody>
                    <a:bodyPr/>
                    <a:lstStyle/>
                    <a:p>
                      <a:pPr algn="l">
                        <a:spcAft>
                          <a:spcPts val="0"/>
                        </a:spcAft>
                      </a:pPr>
                      <a:r>
                        <a:rPr lang="en-ZA" sz="1800" b="1" dirty="0">
                          <a:solidFill>
                            <a:srgbClr val="FF0000"/>
                          </a:solidFill>
                          <a:effectLst/>
                          <a:latin typeface="Arial"/>
                        </a:rPr>
                        <a:t>North West</a:t>
                      </a:r>
                      <a:endParaRPr lang="en-ZA" sz="1800" b="1" dirty="0">
                        <a:solidFill>
                          <a:srgbClr val="FF0000"/>
                        </a:solidFill>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800" b="1" dirty="0">
                          <a:solidFill>
                            <a:srgbClr val="FF0000"/>
                          </a:solidFill>
                          <a:effectLst/>
                          <a:latin typeface="Arial"/>
                        </a:rPr>
                        <a:t>1</a:t>
                      </a:r>
                      <a:endParaRPr lang="en-ZA" sz="1800" b="1" dirty="0">
                        <a:solidFill>
                          <a:srgbClr val="FF0000"/>
                        </a:solidFill>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800" b="1" dirty="0">
                          <a:solidFill>
                            <a:srgbClr val="FF0000"/>
                          </a:solidFill>
                          <a:effectLst/>
                          <a:latin typeface="Arial"/>
                        </a:rPr>
                        <a:t>0</a:t>
                      </a:r>
                      <a:endParaRPr lang="en-ZA" sz="1800" b="1" dirty="0">
                        <a:solidFill>
                          <a:srgbClr val="FF0000"/>
                        </a:solidFill>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800" b="1" dirty="0">
                          <a:solidFill>
                            <a:srgbClr val="FF0000"/>
                          </a:solidFill>
                          <a:effectLst/>
                          <a:latin typeface="Arial"/>
                        </a:rPr>
                        <a:t>0</a:t>
                      </a:r>
                      <a:endParaRPr lang="en-ZA" sz="1800" b="1" dirty="0">
                        <a:solidFill>
                          <a:srgbClr val="FF0000"/>
                        </a:solidFill>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800" b="1" dirty="0">
                          <a:solidFill>
                            <a:srgbClr val="FF0000"/>
                          </a:solidFill>
                          <a:effectLst/>
                          <a:latin typeface="Arial"/>
                        </a:rPr>
                        <a:t>2</a:t>
                      </a:r>
                      <a:endParaRPr lang="en-ZA" sz="1800" b="1" dirty="0">
                        <a:solidFill>
                          <a:srgbClr val="FF0000"/>
                        </a:solidFill>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800" b="1" dirty="0">
                          <a:solidFill>
                            <a:srgbClr val="FF0000"/>
                          </a:solidFill>
                          <a:effectLst/>
                          <a:latin typeface="Arial"/>
                        </a:rPr>
                        <a:t>3</a:t>
                      </a:r>
                      <a:endParaRPr lang="en-ZA" sz="1800" b="1" dirty="0">
                        <a:solidFill>
                          <a:srgbClr val="FF0000"/>
                        </a:solidFill>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r">
                        <a:spcAft>
                          <a:spcPts val="0"/>
                        </a:spcAft>
                      </a:pPr>
                      <a:r>
                        <a:rPr lang="en-ZA" sz="1800" b="1" dirty="0">
                          <a:solidFill>
                            <a:srgbClr val="FF0000"/>
                          </a:solidFill>
                          <a:effectLst/>
                          <a:latin typeface="Arial"/>
                        </a:rPr>
                        <a:t>22 231.30</a:t>
                      </a:r>
                      <a:endParaRPr lang="en-ZA" sz="1800" b="1" dirty="0">
                        <a:solidFill>
                          <a:srgbClr val="FF0000"/>
                        </a:solidFill>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238314">
                <a:tc>
                  <a:txBody>
                    <a:bodyPr/>
                    <a:lstStyle/>
                    <a:p>
                      <a:pPr algn="l">
                        <a:spcAft>
                          <a:spcPts val="0"/>
                        </a:spcAft>
                      </a:pPr>
                      <a:r>
                        <a:rPr lang="en-ZA" sz="1400" dirty="0">
                          <a:effectLst/>
                          <a:latin typeface="Arial"/>
                        </a:rPr>
                        <a:t>Western Cape</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9</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a:solidFill>
                            <a:srgbClr val="000000"/>
                          </a:solidFill>
                          <a:effectLst/>
                          <a:latin typeface="Arial"/>
                        </a:rPr>
                        <a:t>7</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19</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dirty="0">
                          <a:solidFill>
                            <a:srgbClr val="000000"/>
                          </a:solidFill>
                          <a:effectLst/>
                          <a:latin typeface="Arial"/>
                        </a:rPr>
                        <a:t>33</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68</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en-ZA" sz="1400" b="1" dirty="0">
                          <a:solidFill>
                            <a:srgbClr val="000000"/>
                          </a:solidFill>
                          <a:effectLst/>
                          <a:latin typeface="Arial"/>
                        </a:rPr>
                        <a:t>191 300.42</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539913">
                <a:tc>
                  <a:txBody>
                    <a:bodyPr/>
                    <a:lstStyle/>
                    <a:p>
                      <a:pPr algn="just">
                        <a:spcAft>
                          <a:spcPts val="0"/>
                        </a:spcAft>
                      </a:pPr>
                      <a:r>
                        <a:rPr lang="en-ZA" sz="1400" b="1" dirty="0">
                          <a:solidFill>
                            <a:srgbClr val="000000"/>
                          </a:solidFill>
                          <a:effectLst/>
                          <a:latin typeface="Arial"/>
                        </a:rPr>
                        <a:t>OVERALL TOTAL FOR PROVINCES</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a:solidFill>
                            <a:srgbClr val="000000"/>
                          </a:solidFill>
                          <a:effectLst/>
                          <a:latin typeface="Arial"/>
                        </a:rPr>
                        <a:t>16</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a:solidFill>
                            <a:srgbClr val="000000"/>
                          </a:solidFill>
                          <a:effectLst/>
                          <a:latin typeface="Arial"/>
                        </a:rPr>
                        <a:t>19</a:t>
                      </a:r>
                      <a:endParaRPr lang="en-ZA" sz="14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dirty="0">
                          <a:solidFill>
                            <a:srgbClr val="000000"/>
                          </a:solidFill>
                          <a:effectLst/>
                          <a:latin typeface="Arial"/>
                        </a:rPr>
                        <a:t>41</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dirty="0">
                          <a:solidFill>
                            <a:srgbClr val="000000"/>
                          </a:solidFill>
                          <a:effectLst/>
                          <a:latin typeface="Arial"/>
                        </a:rPr>
                        <a:t>94</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dirty="0">
                          <a:solidFill>
                            <a:srgbClr val="000000"/>
                          </a:solidFill>
                          <a:effectLst/>
                          <a:latin typeface="Arial"/>
                        </a:rPr>
                        <a:t>170</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r">
                        <a:spcAft>
                          <a:spcPts val="0"/>
                        </a:spcAft>
                      </a:pPr>
                      <a:r>
                        <a:rPr lang="en-ZA" sz="1400" b="1" dirty="0">
                          <a:solidFill>
                            <a:srgbClr val="000000"/>
                          </a:solidFill>
                          <a:effectLst/>
                          <a:latin typeface="Arial"/>
                        </a:rPr>
                        <a:t>2 560 683.56</a:t>
                      </a:r>
                      <a:endParaRPr lang="en-ZA" sz="14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r>
              <a:tr h="483549">
                <a:tc>
                  <a:txBody>
                    <a:bodyPr/>
                    <a:lstStyle/>
                    <a:p>
                      <a:pPr algn="just">
                        <a:spcAft>
                          <a:spcPts val="0"/>
                        </a:spcAft>
                      </a:pPr>
                      <a:r>
                        <a:rPr lang="en-ZA" sz="1200" b="1" dirty="0">
                          <a:solidFill>
                            <a:srgbClr val="FFFFFF"/>
                          </a:solidFill>
                          <a:effectLst/>
                          <a:latin typeface="Arial"/>
                        </a:rPr>
                        <a:t>GRAND TOTAL </a:t>
                      </a:r>
                      <a:endParaRPr lang="en-ZA" sz="12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a:solidFill>
                            <a:srgbClr val="FFFFFF"/>
                          </a:solidFill>
                          <a:effectLst/>
                          <a:latin typeface="Arial"/>
                        </a:rPr>
                        <a:t>31</a:t>
                      </a:r>
                      <a:endParaRPr lang="en-ZA" sz="12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a:solidFill>
                            <a:srgbClr val="FFFFFF"/>
                          </a:solidFill>
                          <a:effectLst/>
                          <a:latin typeface="Arial"/>
                        </a:rPr>
                        <a:t>61</a:t>
                      </a:r>
                      <a:endParaRPr lang="en-ZA" sz="12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a:solidFill>
                            <a:srgbClr val="FFFFFF"/>
                          </a:solidFill>
                          <a:effectLst/>
                          <a:latin typeface="Arial"/>
                        </a:rPr>
                        <a:t>130</a:t>
                      </a:r>
                      <a:endParaRPr lang="en-ZA" sz="12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a:solidFill>
                            <a:srgbClr val="FFFFFF"/>
                          </a:solidFill>
                          <a:effectLst/>
                          <a:latin typeface="Arial"/>
                        </a:rPr>
                        <a:t>259</a:t>
                      </a:r>
                      <a:endParaRPr lang="en-ZA" sz="12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a:solidFill>
                            <a:srgbClr val="FFFFFF"/>
                          </a:solidFill>
                          <a:effectLst/>
                          <a:latin typeface="Arial"/>
                        </a:rPr>
                        <a:t>481</a:t>
                      </a:r>
                      <a:endParaRPr lang="en-ZA" sz="120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c>
                  <a:txBody>
                    <a:bodyPr/>
                    <a:lstStyle/>
                    <a:p>
                      <a:pPr algn="r">
                        <a:spcAft>
                          <a:spcPts val="0"/>
                        </a:spcAft>
                      </a:pPr>
                      <a:r>
                        <a:rPr lang="en-ZA" sz="1200" b="1" dirty="0">
                          <a:solidFill>
                            <a:srgbClr val="FFFFFF"/>
                          </a:solidFill>
                          <a:effectLst/>
                          <a:latin typeface="Arial"/>
                        </a:rPr>
                        <a:t>7 664 557.82</a:t>
                      </a:r>
                      <a:endParaRPr lang="en-ZA" sz="1200" dirty="0">
                        <a:effectLst/>
                        <a:latin typeface="Calibri"/>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15868"/>
                    </a:solidFill>
                  </a:tcPr>
                </a:tc>
              </a:tr>
            </a:tbl>
          </a:graphicData>
        </a:graphic>
      </p:graphicFrame>
    </p:spTree>
    <p:extLst>
      <p:ext uri="{BB962C8B-B14F-4D97-AF65-F5344CB8AC3E}">
        <p14:creationId xmlns:p14="http://schemas.microsoft.com/office/powerpoint/2010/main" val="16035129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883" y="617516"/>
            <a:ext cx="11732821" cy="641268"/>
          </a:xfrm>
        </p:spPr>
        <p:txBody>
          <a:bodyPr/>
          <a:lstStyle/>
          <a:p>
            <a:r>
              <a:rPr lang="en-ZA" sz="2000" b="1" dirty="0">
                <a:solidFill>
                  <a:schemeClr val="tx1"/>
                </a:solidFill>
                <a:latin typeface="Berlin Sans FB Demi" panose="020E0802020502020306" pitchFamily="34" charset="0"/>
              </a:rPr>
              <a:t>FINANCIAL </a:t>
            </a:r>
            <a:r>
              <a:rPr lang="en-ZA" sz="2000" b="1" dirty="0">
                <a:solidFill>
                  <a:schemeClr val="tx1"/>
                </a:solidFill>
                <a:latin typeface="Berlin Sans FB Demi" panose="020E0802020502020306" pitchFamily="34" charset="0"/>
              </a:rPr>
              <a:t>DISCLOSURE </a:t>
            </a:r>
            <a:r>
              <a:rPr lang="en-ZA" sz="2000" b="1" dirty="0">
                <a:solidFill>
                  <a:schemeClr val="tx1"/>
                </a:solidFill>
                <a:latin typeface="Berlin Sans FB Demi" panose="020E0802020502020306" pitchFamily="34" charset="0"/>
              </a:rPr>
              <a:t>FRAMEWORK: CHALLENGES EXPERINCED BY THE PSC TOWARDS THE MANAGEMENT OF FINANCIAL DISCLOSURE FRAMEWORK </a:t>
            </a:r>
            <a:endParaRPr lang="en-ZA" sz="2000" b="1" dirty="0">
              <a:solidFill>
                <a:schemeClr val="tx1"/>
              </a:solidFill>
              <a:latin typeface="Berlin Sans FB Demi" panose="020E0802020502020306" pitchFamily="34" charset="0"/>
            </a:endParaRPr>
          </a:p>
        </p:txBody>
      </p:sp>
      <p:sp>
        <p:nvSpPr>
          <p:cNvPr id="3" name="Content Placeholder 2"/>
          <p:cNvSpPr>
            <a:spLocks noGrp="1"/>
          </p:cNvSpPr>
          <p:nvPr>
            <p:ph idx="1"/>
          </p:nvPr>
        </p:nvSpPr>
        <p:spPr>
          <a:xfrm>
            <a:off x="356259" y="1282891"/>
            <a:ext cx="11649693" cy="4904154"/>
          </a:xfrm>
        </p:spPr>
        <p:txBody>
          <a:bodyPr/>
          <a:lstStyle/>
          <a:p>
            <a:pPr lvl="0" algn="just">
              <a:lnSpc>
                <a:spcPct val="150000"/>
              </a:lnSpc>
              <a:spcAft>
                <a:spcPts val="0"/>
              </a:spcAft>
              <a:buClr>
                <a:srgbClr val="000000"/>
              </a:buClr>
              <a:buSzPct val="120000"/>
              <a:buFont typeface="Arial" panose="020B0604020202020204" pitchFamily="34" charset="0"/>
              <a:buChar char="•"/>
            </a:pPr>
            <a:r>
              <a:rPr lang="en-ZA" sz="2400" dirty="0">
                <a:solidFill>
                  <a:srgbClr val="000000"/>
                </a:solidFill>
              </a:rPr>
              <a:t>Late submission of financial disclosure forms </a:t>
            </a:r>
          </a:p>
          <a:p>
            <a:pPr marR="31115" lvl="0" algn="just">
              <a:lnSpc>
                <a:spcPct val="150000"/>
              </a:lnSpc>
              <a:spcAft>
                <a:spcPts val="0"/>
              </a:spcAft>
              <a:buClr>
                <a:srgbClr val="660033"/>
              </a:buClr>
              <a:buSzPct val="120000"/>
              <a:buFont typeface="Arial" panose="020B0604020202020204" pitchFamily="34" charset="0"/>
              <a:buChar char="•"/>
              <a:tabLst>
                <a:tab pos="450215" algn="l"/>
              </a:tabLst>
            </a:pPr>
            <a:r>
              <a:rPr lang="en-ZA" sz="2400" dirty="0">
                <a:solidFill>
                  <a:srgbClr val="000000"/>
                </a:solidFill>
              </a:rPr>
              <a:t>Some departments are still </a:t>
            </a:r>
            <a:r>
              <a:rPr lang="en-ZA" sz="2400" dirty="0" smtClean="0">
                <a:solidFill>
                  <a:srgbClr val="000000"/>
                </a:solidFill>
              </a:rPr>
              <a:t>un-cooperative </a:t>
            </a:r>
            <a:r>
              <a:rPr lang="en-ZA" sz="2400" dirty="0">
                <a:solidFill>
                  <a:srgbClr val="000000"/>
                </a:solidFill>
              </a:rPr>
              <a:t>when requested to submit documents to the PSC, </a:t>
            </a:r>
            <a:r>
              <a:rPr lang="en-ZA" sz="2400" dirty="0">
                <a:solidFill>
                  <a:srgbClr val="000000"/>
                </a:solidFill>
                <a:ea typeface="Calibri"/>
                <a:cs typeface="Times New Roman"/>
              </a:rPr>
              <a:t>therefore the PSC could not ascertain the existence of </a:t>
            </a:r>
            <a:r>
              <a:rPr lang="en-ZA" sz="2400" u="sng" dirty="0">
                <a:solidFill>
                  <a:srgbClr val="000000"/>
                </a:solidFill>
                <a:ea typeface="Calibri"/>
                <a:cs typeface="Times New Roman"/>
              </a:rPr>
              <a:t>actual</a:t>
            </a:r>
            <a:r>
              <a:rPr lang="en-ZA" sz="2400" dirty="0">
                <a:solidFill>
                  <a:srgbClr val="000000"/>
                </a:solidFill>
                <a:ea typeface="Calibri"/>
                <a:cs typeface="Times New Roman"/>
              </a:rPr>
              <a:t> or potential conflicts of interests. </a:t>
            </a:r>
          </a:p>
          <a:p>
            <a:pPr lvl="0" algn="just">
              <a:lnSpc>
                <a:spcPct val="150000"/>
              </a:lnSpc>
              <a:spcAft>
                <a:spcPts val="0"/>
              </a:spcAft>
              <a:buClr>
                <a:srgbClr val="000000"/>
              </a:buClr>
              <a:buSzPct val="120000"/>
              <a:buFont typeface="Arial" panose="020B0604020202020204" pitchFamily="34" charset="0"/>
              <a:buChar char="•"/>
            </a:pPr>
            <a:r>
              <a:rPr lang="en-ZA" sz="2400" dirty="0">
                <a:solidFill>
                  <a:srgbClr val="000000"/>
                </a:solidFill>
              </a:rPr>
              <a:t>Departments did not provide the PSC with reports on actions taken against those who failed to fully comply with the framework</a:t>
            </a:r>
          </a:p>
          <a:p>
            <a:pPr lvl="0" algn="just">
              <a:lnSpc>
                <a:spcPct val="150000"/>
              </a:lnSpc>
              <a:spcAft>
                <a:spcPts val="0"/>
              </a:spcAft>
              <a:buClr>
                <a:srgbClr val="000000"/>
              </a:buClr>
              <a:buSzPct val="120000"/>
              <a:buFont typeface="Arial" panose="020B0604020202020204" pitchFamily="34" charset="0"/>
              <a:buChar char="•"/>
            </a:pPr>
            <a:r>
              <a:rPr lang="en-ZA" sz="2400" dirty="0">
                <a:solidFill>
                  <a:srgbClr val="000000"/>
                </a:solidFill>
              </a:rPr>
              <a:t>The PSC has noted that while SMS submit their financial disclosure forms on time, EAs and </a:t>
            </a:r>
            <a:r>
              <a:rPr lang="en-ZA" sz="2400" dirty="0" err="1">
                <a:solidFill>
                  <a:srgbClr val="000000"/>
                </a:solidFill>
              </a:rPr>
              <a:t>HoDs</a:t>
            </a:r>
            <a:r>
              <a:rPr lang="en-ZA" sz="2400" dirty="0">
                <a:solidFill>
                  <a:srgbClr val="000000"/>
                </a:solidFill>
              </a:rPr>
              <a:t> are not submitting disclosure forms to the PSC by the due date</a:t>
            </a:r>
            <a:r>
              <a:rPr lang="en-ZA" sz="2400" dirty="0" smtClean="0">
                <a:solidFill>
                  <a:srgbClr val="000000"/>
                </a:solidFill>
              </a:rPr>
              <a:t>.</a:t>
            </a:r>
            <a:endParaRPr lang="en-ZA" sz="2400" dirty="0">
              <a:solidFill>
                <a:srgbClr val="000000"/>
              </a:solidFill>
            </a:endParaRPr>
          </a:p>
        </p:txBody>
      </p:sp>
    </p:spTree>
    <p:extLst>
      <p:ext uri="{BB962C8B-B14F-4D97-AF65-F5344CB8AC3E}">
        <p14:creationId xmlns:p14="http://schemas.microsoft.com/office/powerpoint/2010/main" val="4555709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00645"/>
            <a:ext cx="10972800" cy="285008"/>
          </a:xfrm>
        </p:spPr>
        <p:txBody>
          <a:bodyPr/>
          <a:lstStyle/>
          <a:p>
            <a:r>
              <a:rPr lang="en-ZA" sz="2000" b="1" dirty="0">
                <a:solidFill>
                  <a:schemeClr val="tx1"/>
                </a:solidFill>
              </a:rPr>
              <a:t>FINANCIAL DISCLOSURE </a:t>
            </a:r>
            <a:r>
              <a:rPr lang="en-ZA" sz="2000" b="1" dirty="0" smtClean="0">
                <a:solidFill>
                  <a:schemeClr val="tx1"/>
                </a:solidFill>
              </a:rPr>
              <a:t>FRAMEWORK: RECOMMENDATIONS</a:t>
            </a:r>
            <a:endParaRPr lang="en-ZA" sz="2000" b="1" dirty="0">
              <a:solidFill>
                <a:schemeClr val="tx1"/>
              </a:solidFill>
            </a:endParaRPr>
          </a:p>
        </p:txBody>
      </p:sp>
      <p:sp>
        <p:nvSpPr>
          <p:cNvPr id="3" name="Content Placeholder 2"/>
          <p:cNvSpPr>
            <a:spLocks noGrp="1"/>
          </p:cNvSpPr>
          <p:nvPr>
            <p:ph idx="1"/>
          </p:nvPr>
        </p:nvSpPr>
        <p:spPr>
          <a:xfrm>
            <a:off x="605641" y="1172917"/>
            <a:ext cx="11241452" cy="4942875"/>
          </a:xfrm>
        </p:spPr>
        <p:txBody>
          <a:bodyPr/>
          <a:lstStyle/>
          <a:p>
            <a:pPr lvl="0" algn="just">
              <a:spcAft>
                <a:spcPts val="0"/>
              </a:spcAft>
              <a:buFont typeface="Symbol"/>
              <a:buChar char=""/>
            </a:pPr>
            <a:r>
              <a:rPr lang="x-none" sz="1600" smtClean="0"/>
              <a:t>The </a:t>
            </a:r>
            <a:r>
              <a:rPr lang="x-none" sz="1600"/>
              <a:t>involvement of SMS members </a:t>
            </a:r>
            <a:r>
              <a:rPr lang="en-ZA" sz="1600" dirty="0"/>
              <a:t>whose links to</a:t>
            </a:r>
            <a:r>
              <a:rPr lang="x-none" sz="1600"/>
              <a:t> companies </a:t>
            </a:r>
            <a:r>
              <a:rPr lang="en-ZA" sz="1600" dirty="0"/>
              <a:t>are construed as posing potential conflicts of interest </a:t>
            </a:r>
            <a:r>
              <a:rPr lang="x-none" sz="1600"/>
              <a:t>must be closely and tightly </a:t>
            </a:r>
            <a:r>
              <a:rPr lang="x-none" sz="1600" smtClean="0"/>
              <a:t>monitored</a:t>
            </a:r>
            <a:r>
              <a:rPr lang="en-ZA" sz="1600" dirty="0" smtClean="0"/>
              <a:t> by their departments,</a:t>
            </a:r>
            <a:r>
              <a:rPr lang="x-none" sz="1600" smtClean="0"/>
              <a:t> </a:t>
            </a:r>
            <a:r>
              <a:rPr lang="x-none" sz="1600"/>
              <a:t>to ensure that </a:t>
            </a:r>
            <a:r>
              <a:rPr lang="en-US" sz="1600" dirty="0">
                <a:ea typeface="Times New Roman"/>
              </a:rPr>
              <a:t>such involvement does not lead to actual conflicts of </a:t>
            </a:r>
            <a:r>
              <a:rPr lang="en-US" sz="1600" dirty="0" smtClean="0">
                <a:ea typeface="Times New Roman"/>
              </a:rPr>
              <a:t>interest</a:t>
            </a:r>
            <a:r>
              <a:rPr lang="en-US" sz="1600" dirty="0">
                <a:ea typeface="Times New Roman"/>
              </a:rPr>
              <a:t>.</a:t>
            </a:r>
            <a:endParaRPr lang="en-ZA" sz="1600" dirty="0"/>
          </a:p>
          <a:p>
            <a:pPr marL="0" indent="0" algn="just">
              <a:spcAft>
                <a:spcPts val="0"/>
              </a:spcAft>
              <a:buNone/>
            </a:pPr>
            <a:endParaRPr lang="en-ZA" sz="1600" dirty="0"/>
          </a:p>
          <a:p>
            <a:pPr lvl="0" algn="just">
              <a:spcAft>
                <a:spcPts val="0"/>
              </a:spcAft>
              <a:buFont typeface="Symbol"/>
              <a:buChar char=""/>
            </a:pPr>
            <a:r>
              <a:rPr lang="en-ZA" sz="1600" dirty="0"/>
              <a:t>HoDs must cause those SMS members who are involved in actual conflicts of interest to remove such conflicts. The starting point would be to deregister the companies of such SMS members from the Central Supplier Database of the National Treasury. </a:t>
            </a:r>
          </a:p>
          <a:p>
            <a:pPr marL="0" indent="0" algn="just">
              <a:spcAft>
                <a:spcPts val="0"/>
              </a:spcAft>
              <a:buNone/>
            </a:pPr>
            <a:r>
              <a:rPr lang="en-ZA" sz="1600" dirty="0"/>
              <a:t> </a:t>
            </a:r>
          </a:p>
          <a:p>
            <a:pPr lvl="0" algn="just">
              <a:spcAft>
                <a:spcPts val="0"/>
              </a:spcAft>
              <a:buFont typeface="Symbol"/>
              <a:buChar char=""/>
            </a:pPr>
            <a:r>
              <a:rPr lang="en-ZA" sz="1600" dirty="0"/>
              <a:t>HoDs must begin to apply section 31 of the </a:t>
            </a:r>
            <a:r>
              <a:rPr lang="en-ZA" sz="1600" dirty="0" smtClean="0"/>
              <a:t>PSA, </a:t>
            </a:r>
            <a:r>
              <a:rPr lang="en-ZA" sz="1600" dirty="0"/>
              <a:t>to ensure that remuneration earned through unauthorised </a:t>
            </a:r>
            <a:r>
              <a:rPr lang="en-ZA" sz="1600" dirty="0" smtClean="0"/>
              <a:t>RWOPS </a:t>
            </a:r>
            <a:r>
              <a:rPr lang="en-ZA" sz="1600" dirty="0"/>
              <a:t>is recovered and paid into revenue. This will have both retributive and a deterrent effect on the offenders and </a:t>
            </a:r>
            <a:r>
              <a:rPr lang="en-ZA" sz="1600" dirty="0" smtClean="0"/>
              <a:t>the would-be </a:t>
            </a:r>
            <a:r>
              <a:rPr lang="en-ZA" sz="1600" dirty="0"/>
              <a:t>offenders respectively</a:t>
            </a:r>
            <a:r>
              <a:rPr lang="en-ZA" sz="1600" dirty="0" smtClean="0"/>
              <a:t>.</a:t>
            </a:r>
          </a:p>
          <a:p>
            <a:pPr marL="0" lvl="0" indent="0" algn="just">
              <a:spcAft>
                <a:spcPts val="0"/>
              </a:spcAft>
              <a:buNone/>
            </a:pPr>
            <a:endParaRPr lang="en-ZA" sz="1600" dirty="0"/>
          </a:p>
          <a:p>
            <a:pPr lvl="0" algn="just">
              <a:spcAft>
                <a:spcPts val="0"/>
              </a:spcAft>
              <a:buFont typeface="Symbol"/>
              <a:buChar char=""/>
            </a:pPr>
            <a:r>
              <a:rPr lang="en-ZA" sz="1600" dirty="0" smtClean="0"/>
              <a:t>The </a:t>
            </a:r>
            <a:r>
              <a:rPr lang="en-ZA" sz="1600" dirty="0"/>
              <a:t>Minister for Public Service and Administration should consider issuing a directive to make provisions for the following</a:t>
            </a:r>
            <a:r>
              <a:rPr lang="en-ZA" sz="1600" dirty="0" smtClean="0"/>
              <a:t>:</a:t>
            </a:r>
            <a:r>
              <a:rPr lang="en-ZA" sz="1600" dirty="0"/>
              <a:t> </a:t>
            </a:r>
            <a:endParaRPr lang="en-ZA" sz="1600" dirty="0" smtClean="0"/>
          </a:p>
          <a:p>
            <a:pPr lvl="1" algn="just">
              <a:spcAft>
                <a:spcPts val="0"/>
              </a:spcAft>
              <a:buFont typeface="Wingdings" panose="05000000000000000000" pitchFamily="2" charset="2"/>
              <a:buChar char="v"/>
            </a:pPr>
            <a:r>
              <a:rPr lang="en-ZA" sz="1600" dirty="0" smtClean="0"/>
              <a:t>To make it compulsory for all departments to have gift policies that can properly respond to Regulation 13(h) of the PSR, 2016.</a:t>
            </a:r>
          </a:p>
          <a:p>
            <a:pPr lvl="1" algn="just">
              <a:spcAft>
                <a:spcPts val="0"/>
              </a:spcAft>
              <a:buFont typeface="Wingdings" panose="05000000000000000000" pitchFamily="2" charset="2"/>
              <a:buChar char="v"/>
            </a:pPr>
            <a:r>
              <a:rPr lang="en-ZA" sz="1600" dirty="0" smtClean="0"/>
              <a:t>To </a:t>
            </a:r>
            <a:r>
              <a:rPr lang="en-ZA" sz="1600" dirty="0"/>
              <a:t>make it compulsory for the departments to have gift registers that must be submitted to the PSC together with the copies of disclosures by 31 May of each year. </a:t>
            </a:r>
          </a:p>
          <a:p>
            <a:pPr lvl="1" algn="just">
              <a:spcAft>
                <a:spcPts val="0"/>
              </a:spcAft>
              <a:buFont typeface="Wingdings" panose="05000000000000000000" pitchFamily="2" charset="2"/>
              <a:buChar char="v"/>
            </a:pPr>
            <a:r>
              <a:rPr lang="en-ZA" sz="1600" dirty="0"/>
              <a:t>The extension of the period within which the EAs should respond to the PSCs findings and recommendations to 60 days</a:t>
            </a:r>
            <a:r>
              <a:rPr lang="en-ZA" sz="1600" dirty="0" smtClean="0"/>
              <a:t>.</a:t>
            </a:r>
            <a:endParaRPr lang="en-ZA" sz="1600" dirty="0"/>
          </a:p>
        </p:txBody>
      </p:sp>
    </p:spTree>
    <p:extLst>
      <p:ext uri="{BB962C8B-B14F-4D97-AF65-F5344CB8AC3E}">
        <p14:creationId xmlns:p14="http://schemas.microsoft.com/office/powerpoint/2010/main" val="14942782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725" y="605641"/>
            <a:ext cx="10972800" cy="368135"/>
          </a:xfrm>
        </p:spPr>
        <p:txBody>
          <a:bodyPr/>
          <a:lstStyle/>
          <a:p>
            <a:r>
              <a:rPr lang="en-ZA" sz="2400" b="1" dirty="0">
                <a:solidFill>
                  <a:srgbClr val="000000"/>
                </a:solidFill>
              </a:rPr>
              <a:t>PROMOTION OF PROFESSIONAL ETHICS</a:t>
            </a:r>
          </a:p>
        </p:txBody>
      </p:sp>
      <p:sp>
        <p:nvSpPr>
          <p:cNvPr id="3" name="Content Placeholder 2"/>
          <p:cNvSpPr>
            <a:spLocks noGrp="1"/>
          </p:cNvSpPr>
          <p:nvPr>
            <p:ph idx="1"/>
          </p:nvPr>
        </p:nvSpPr>
        <p:spPr>
          <a:xfrm>
            <a:off x="731789" y="1079121"/>
            <a:ext cx="10972800" cy="5333553"/>
          </a:xfrm>
        </p:spPr>
        <p:txBody>
          <a:bodyPr/>
          <a:lstStyle/>
          <a:p>
            <a:pPr algn="just">
              <a:lnSpc>
                <a:spcPct val="150000"/>
              </a:lnSpc>
            </a:pPr>
            <a:r>
              <a:rPr lang="en-ZA" sz="1800" dirty="0">
                <a:solidFill>
                  <a:srgbClr val="000000"/>
                </a:solidFill>
              </a:rPr>
              <a:t>The PSC is mandated according to Section 195 “</a:t>
            </a:r>
            <a:r>
              <a:rPr lang="en-ZA" sz="1800" i="1" dirty="0">
                <a:solidFill>
                  <a:srgbClr val="000000"/>
                </a:solidFill>
              </a:rPr>
              <a:t>to promote a high standard of professional ethics</a:t>
            </a:r>
            <a:r>
              <a:rPr lang="en-ZA" sz="1800" dirty="0">
                <a:solidFill>
                  <a:srgbClr val="000000"/>
                </a:solidFill>
              </a:rPr>
              <a:t>”. In recent years, the PSC conducted workshops on the Code of Conduct for the Public Service (COC) in departments in fulfillment of this mandate. </a:t>
            </a:r>
          </a:p>
          <a:p>
            <a:pPr algn="just">
              <a:lnSpc>
                <a:spcPct val="150000"/>
              </a:lnSpc>
            </a:pPr>
            <a:r>
              <a:rPr lang="en-ZA" sz="1800" dirty="0" smtClean="0">
                <a:solidFill>
                  <a:srgbClr val="000000"/>
                </a:solidFill>
              </a:rPr>
              <a:t>Dr Zola Skweyiya National </a:t>
            </a:r>
            <a:r>
              <a:rPr lang="en-ZA" sz="1800" dirty="0">
                <a:solidFill>
                  <a:srgbClr val="000000"/>
                </a:solidFill>
              </a:rPr>
              <a:t>School of Government </a:t>
            </a:r>
            <a:r>
              <a:rPr lang="en-ZA" sz="1800" dirty="0" smtClean="0">
                <a:solidFill>
                  <a:srgbClr val="000000"/>
                </a:solidFill>
              </a:rPr>
              <a:t>(</a:t>
            </a:r>
            <a:r>
              <a:rPr lang="en-ZA" sz="1800" dirty="0">
                <a:solidFill>
                  <a:srgbClr val="000000"/>
                </a:solidFill>
              </a:rPr>
              <a:t>f</a:t>
            </a:r>
            <a:r>
              <a:rPr lang="en-ZA" sz="1800" dirty="0" smtClean="0">
                <a:solidFill>
                  <a:srgbClr val="000000"/>
                </a:solidFill>
              </a:rPr>
              <a:t>ormer NSG</a:t>
            </a:r>
            <a:r>
              <a:rPr lang="en-ZA" sz="1800" dirty="0">
                <a:solidFill>
                  <a:srgbClr val="000000"/>
                </a:solidFill>
              </a:rPr>
              <a:t>) on occasion also invites the PSC to conduct workshops on the Code of Conduct for the public service as well as professional ethics, as part of its training programme. </a:t>
            </a:r>
          </a:p>
          <a:p>
            <a:pPr algn="just">
              <a:lnSpc>
                <a:spcPct val="150000"/>
              </a:lnSpc>
            </a:pPr>
            <a:r>
              <a:rPr lang="en-ZA" sz="1800" dirty="0">
                <a:solidFill>
                  <a:srgbClr val="000000"/>
                </a:solidFill>
              </a:rPr>
              <a:t>The PSC therefore adopted a strategy for the systematic promotion of professional </a:t>
            </a:r>
            <a:r>
              <a:rPr lang="en-ZA" sz="1800" dirty="0" smtClean="0">
                <a:solidFill>
                  <a:srgbClr val="000000"/>
                </a:solidFill>
              </a:rPr>
              <a:t>ethics.</a:t>
            </a:r>
            <a:endParaRPr lang="en-ZA" sz="1800" dirty="0" smtClean="0">
              <a:solidFill>
                <a:srgbClr val="000000"/>
              </a:solidFill>
            </a:endParaRPr>
          </a:p>
          <a:p>
            <a:pPr algn="just">
              <a:lnSpc>
                <a:spcPct val="150000"/>
              </a:lnSpc>
            </a:pPr>
            <a:r>
              <a:rPr lang="en-ZA" sz="1800" dirty="0" smtClean="0">
                <a:solidFill>
                  <a:srgbClr val="000000"/>
                </a:solidFill>
              </a:rPr>
              <a:t> </a:t>
            </a:r>
            <a:r>
              <a:rPr lang="en-ZA" sz="1800" dirty="0">
                <a:solidFill>
                  <a:srgbClr val="000000"/>
                </a:solidFill>
              </a:rPr>
              <a:t>The PSC however has limited financial and human resource capacity to conduct extensive promotion campaign. </a:t>
            </a:r>
            <a:endParaRPr lang="en-ZA" sz="1800" dirty="0" smtClean="0">
              <a:solidFill>
                <a:srgbClr val="000000"/>
              </a:solidFill>
            </a:endParaRPr>
          </a:p>
          <a:p>
            <a:pPr algn="just">
              <a:lnSpc>
                <a:spcPct val="150000"/>
              </a:lnSpc>
            </a:pPr>
            <a:r>
              <a:rPr lang="en-ZA" sz="1800" dirty="0" smtClean="0">
                <a:solidFill>
                  <a:srgbClr val="000000"/>
                </a:solidFill>
              </a:rPr>
              <a:t>PSC </a:t>
            </a:r>
            <a:r>
              <a:rPr lang="en-ZA" sz="1800" dirty="0">
                <a:solidFill>
                  <a:srgbClr val="000000"/>
                </a:solidFill>
              </a:rPr>
              <a:t>is aware of the need for the intensification of the professionalisation of the public service. Its approach through the promotion of the </a:t>
            </a:r>
            <a:r>
              <a:rPr lang="en-ZA" sz="1800" dirty="0" smtClean="0">
                <a:solidFill>
                  <a:srgbClr val="000000"/>
                </a:solidFill>
              </a:rPr>
              <a:t>CoC </a:t>
            </a:r>
            <a:r>
              <a:rPr lang="en-ZA" sz="1800" dirty="0">
                <a:solidFill>
                  <a:srgbClr val="000000"/>
                </a:solidFill>
              </a:rPr>
              <a:t>seeks to do this in response to the call from the National Development Plan (NDP</a:t>
            </a:r>
            <a:r>
              <a:rPr lang="en-ZA" sz="1800" dirty="0" smtClean="0">
                <a:solidFill>
                  <a:srgbClr val="000000"/>
                </a:solidFill>
              </a:rPr>
              <a:t>).</a:t>
            </a:r>
            <a:endParaRPr lang="en-ZA" sz="1800" dirty="0"/>
          </a:p>
        </p:txBody>
      </p:sp>
    </p:spTree>
    <p:extLst>
      <p:ext uri="{BB962C8B-B14F-4D97-AF65-F5344CB8AC3E}">
        <p14:creationId xmlns:p14="http://schemas.microsoft.com/office/powerpoint/2010/main" val="29784044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95272"/>
            <a:ext cx="10972800" cy="378505"/>
          </a:xfrm>
        </p:spPr>
        <p:txBody>
          <a:bodyPr/>
          <a:lstStyle/>
          <a:p>
            <a:r>
              <a:rPr lang="en-ZA" sz="2400" b="1" dirty="0" smtClean="0"/>
              <a:t>PROMOTIONAL ACTIVITIES </a:t>
            </a:r>
            <a:endParaRPr lang="en-ZA" sz="2400" b="1" dirty="0"/>
          </a:p>
        </p:txBody>
      </p:sp>
      <p:sp>
        <p:nvSpPr>
          <p:cNvPr id="3" name="Content Placeholder 2"/>
          <p:cNvSpPr>
            <a:spLocks noGrp="1"/>
          </p:cNvSpPr>
          <p:nvPr>
            <p:ph idx="1"/>
          </p:nvPr>
        </p:nvSpPr>
        <p:spPr>
          <a:xfrm>
            <a:off x="391885" y="1072036"/>
            <a:ext cx="11507189" cy="5174384"/>
          </a:xfrm>
        </p:spPr>
        <p:txBody>
          <a:bodyPr/>
          <a:lstStyle/>
          <a:p>
            <a:pPr>
              <a:buFont typeface="Wingdings" panose="05000000000000000000" pitchFamily="2" charset="2"/>
              <a:buChar char="§"/>
            </a:pPr>
            <a:r>
              <a:rPr lang="en-ZA" sz="2000" dirty="0">
                <a:solidFill>
                  <a:srgbClr val="000000"/>
                </a:solidFill>
              </a:rPr>
              <a:t>In view of the need to promote professionalism in the public service the PSC adopted the following approach: </a:t>
            </a:r>
          </a:p>
          <a:p>
            <a:pPr marL="0" indent="0">
              <a:buNone/>
            </a:pPr>
            <a:endParaRPr lang="en-ZA" sz="1050" dirty="0">
              <a:solidFill>
                <a:srgbClr val="000000"/>
              </a:solidFill>
            </a:endParaRPr>
          </a:p>
          <a:p>
            <a:pPr>
              <a:buFont typeface="Wingdings" panose="05000000000000000000" pitchFamily="2" charset="2"/>
              <a:buChar char="§"/>
            </a:pPr>
            <a:r>
              <a:rPr lang="en-ZA" sz="2000" dirty="0" smtClean="0">
                <a:solidFill>
                  <a:srgbClr val="000000"/>
                </a:solidFill>
              </a:rPr>
              <a:t>Briefings </a:t>
            </a:r>
            <a:r>
              <a:rPr lang="en-ZA" sz="2000" dirty="0">
                <a:solidFill>
                  <a:srgbClr val="000000"/>
                </a:solidFill>
              </a:rPr>
              <a:t>and workshops on issues related to professional ethics at departments. </a:t>
            </a:r>
          </a:p>
          <a:p>
            <a:pPr marL="0" indent="0">
              <a:buNone/>
            </a:pPr>
            <a:endParaRPr lang="en-ZA" sz="1050" dirty="0">
              <a:solidFill>
                <a:srgbClr val="000000"/>
              </a:solidFill>
            </a:endParaRPr>
          </a:p>
          <a:p>
            <a:pPr marL="0" lvl="0" indent="0">
              <a:buNone/>
            </a:pPr>
            <a:r>
              <a:rPr lang="en-ZA" sz="2000" dirty="0">
                <a:solidFill>
                  <a:srgbClr val="000000"/>
                </a:solidFill>
              </a:rPr>
              <a:t>The content of the workshops cover the following (amongst others): </a:t>
            </a:r>
          </a:p>
          <a:p>
            <a:pPr marL="0" lvl="0" indent="0">
              <a:buNone/>
            </a:pPr>
            <a:endParaRPr lang="en-ZA" sz="1050" dirty="0">
              <a:solidFill>
                <a:srgbClr val="000000"/>
              </a:solidFill>
            </a:endParaRPr>
          </a:p>
          <a:p>
            <a:pPr lvl="1">
              <a:buFont typeface="Wingdings" panose="05000000000000000000" pitchFamily="2" charset="2"/>
              <a:buChar char="ü"/>
            </a:pPr>
            <a:r>
              <a:rPr lang="en-ZA" sz="2000" dirty="0">
                <a:solidFill>
                  <a:srgbClr val="000000"/>
                </a:solidFill>
              </a:rPr>
              <a:t>The Code of Conduct </a:t>
            </a:r>
            <a:r>
              <a:rPr lang="en-ZA" sz="2000" dirty="0" smtClean="0">
                <a:solidFill>
                  <a:srgbClr val="000000"/>
                </a:solidFill>
              </a:rPr>
              <a:t>(CoC) for </a:t>
            </a:r>
            <a:r>
              <a:rPr lang="en-ZA" sz="2000" dirty="0">
                <a:solidFill>
                  <a:srgbClr val="000000"/>
                </a:solidFill>
              </a:rPr>
              <a:t>the public service </a:t>
            </a:r>
          </a:p>
          <a:p>
            <a:pPr lvl="1">
              <a:buFont typeface="Wingdings" panose="05000000000000000000" pitchFamily="2" charset="2"/>
              <a:buChar char="ü"/>
            </a:pPr>
            <a:r>
              <a:rPr lang="en-ZA" sz="2000" dirty="0">
                <a:solidFill>
                  <a:srgbClr val="000000"/>
                </a:solidFill>
              </a:rPr>
              <a:t>Management of conflict of interest; </a:t>
            </a:r>
          </a:p>
          <a:p>
            <a:pPr lvl="1">
              <a:buFont typeface="Wingdings" panose="05000000000000000000" pitchFamily="2" charset="2"/>
              <a:buChar char="ü"/>
            </a:pPr>
            <a:r>
              <a:rPr lang="en-ZA" sz="2000" dirty="0">
                <a:solidFill>
                  <a:srgbClr val="000000"/>
                </a:solidFill>
              </a:rPr>
              <a:t>Public Servant engaging in remunerative work outside the public service; and </a:t>
            </a:r>
          </a:p>
          <a:p>
            <a:pPr lvl="1">
              <a:buFont typeface="Wingdings" panose="05000000000000000000" pitchFamily="2" charset="2"/>
              <a:buChar char="ü"/>
            </a:pPr>
            <a:r>
              <a:rPr lang="en-ZA" sz="2000" dirty="0">
                <a:solidFill>
                  <a:srgbClr val="000000"/>
                </a:solidFill>
              </a:rPr>
              <a:t>The National Anti-Corruption Hotline. </a:t>
            </a:r>
          </a:p>
          <a:p>
            <a:pPr marL="0" indent="0">
              <a:buNone/>
            </a:pPr>
            <a:endParaRPr lang="en-ZA" sz="1050" dirty="0">
              <a:solidFill>
                <a:srgbClr val="000000"/>
              </a:solidFill>
            </a:endParaRPr>
          </a:p>
          <a:p>
            <a:pPr>
              <a:buFont typeface="Wingdings" panose="05000000000000000000" pitchFamily="2" charset="2"/>
              <a:buChar char="§"/>
            </a:pPr>
            <a:r>
              <a:rPr lang="en-ZA" sz="2000" dirty="0">
                <a:solidFill>
                  <a:srgbClr val="000000"/>
                </a:solidFill>
              </a:rPr>
              <a:t>Issues identified by the media and other stakeholders, alleged unethical behaviour and irregular activities such as financial misconduct have also been used as starting point for promoting the </a:t>
            </a:r>
            <a:r>
              <a:rPr lang="en-ZA" sz="2000" dirty="0" smtClean="0">
                <a:solidFill>
                  <a:srgbClr val="000000"/>
                </a:solidFill>
              </a:rPr>
              <a:t>CoC</a:t>
            </a:r>
            <a:r>
              <a:rPr lang="en-ZA" sz="2000" dirty="0">
                <a:solidFill>
                  <a:srgbClr val="000000"/>
                </a:solidFill>
              </a:rPr>
              <a:t>. </a:t>
            </a:r>
          </a:p>
          <a:p>
            <a:pPr marL="0" indent="0">
              <a:buNone/>
            </a:pPr>
            <a:endParaRPr lang="en-ZA" sz="1050" dirty="0">
              <a:solidFill>
                <a:srgbClr val="000000"/>
              </a:solidFill>
            </a:endParaRPr>
          </a:p>
          <a:p>
            <a:pPr>
              <a:buFont typeface="Wingdings" panose="05000000000000000000" pitchFamily="2" charset="2"/>
              <a:buChar char="§"/>
            </a:pPr>
            <a:r>
              <a:rPr lang="en-ZA" sz="2000" dirty="0">
                <a:solidFill>
                  <a:srgbClr val="000000"/>
                </a:solidFill>
              </a:rPr>
              <a:t>Roundtables on professional ethics in the targeted departments</a:t>
            </a:r>
            <a:r>
              <a:rPr lang="en-ZA" sz="2000" dirty="0" smtClean="0">
                <a:solidFill>
                  <a:srgbClr val="000000"/>
                </a:solidFill>
              </a:rPr>
              <a:t>.</a:t>
            </a:r>
            <a:endParaRPr lang="en-ZA" sz="2000" dirty="0">
              <a:solidFill>
                <a:srgbClr val="000000"/>
              </a:solidFill>
            </a:endParaRPr>
          </a:p>
        </p:txBody>
      </p:sp>
    </p:spTree>
    <p:extLst>
      <p:ext uri="{BB962C8B-B14F-4D97-AF65-F5344CB8AC3E}">
        <p14:creationId xmlns:p14="http://schemas.microsoft.com/office/powerpoint/2010/main" val="18928010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sz="3600" b="1" dirty="0" smtClean="0">
                <a:solidFill>
                  <a:schemeClr val="tx1"/>
                </a:solidFill>
                <a:latin typeface="Berlin Sans FB Demi" panose="020E0802020502020306" pitchFamily="34" charset="0"/>
              </a:rPr>
              <a:t>PRESENTATION OUTLINE</a:t>
            </a:r>
            <a:endParaRPr lang="en-ZA" sz="3600" b="1" dirty="0">
              <a:solidFill>
                <a:schemeClr val="tx1"/>
              </a:solidFill>
              <a:latin typeface="Berlin Sans FB Demi" panose="020E0802020502020306" pitchFamily="34" charset="0"/>
            </a:endParaRPr>
          </a:p>
        </p:txBody>
      </p:sp>
      <p:sp>
        <p:nvSpPr>
          <p:cNvPr id="3" name="Content Placeholder 2"/>
          <p:cNvSpPr>
            <a:spLocks noGrp="1"/>
          </p:cNvSpPr>
          <p:nvPr>
            <p:ph idx="1"/>
          </p:nvPr>
        </p:nvSpPr>
        <p:spPr/>
        <p:txBody>
          <a:bodyPr/>
          <a:lstStyle/>
          <a:p>
            <a:pPr algn="just"/>
            <a:r>
              <a:rPr lang="en-ZA" sz="2800" dirty="0" smtClean="0"/>
              <a:t>Mandate of the Public Service Commission</a:t>
            </a:r>
          </a:p>
          <a:p>
            <a:pPr algn="just"/>
            <a:r>
              <a:rPr lang="en-ZA" sz="2800" dirty="0" smtClean="0"/>
              <a:t>Fighting </a:t>
            </a:r>
            <a:r>
              <a:rPr lang="en-ZA" sz="2800" dirty="0"/>
              <a:t>c</a:t>
            </a:r>
            <a:r>
              <a:rPr lang="en-ZA" sz="2800" dirty="0" smtClean="0"/>
              <a:t>orruption and </a:t>
            </a:r>
            <a:r>
              <a:rPr lang="en-ZA" sz="2800" dirty="0"/>
              <a:t>p</a:t>
            </a:r>
            <a:r>
              <a:rPr lang="en-ZA" sz="2800" dirty="0" smtClean="0"/>
              <a:t>romoting </a:t>
            </a:r>
            <a:r>
              <a:rPr lang="en-ZA" sz="2800" dirty="0"/>
              <a:t>e</a:t>
            </a:r>
            <a:r>
              <a:rPr lang="en-ZA" sz="2800" dirty="0" smtClean="0"/>
              <a:t>thical conduct </a:t>
            </a:r>
          </a:p>
          <a:p>
            <a:pPr algn="just"/>
            <a:r>
              <a:rPr lang="en-ZA" sz="2800" dirty="0" smtClean="0"/>
              <a:t>Interventions: Fighting corruption and promoting ethical conduct </a:t>
            </a:r>
          </a:p>
          <a:p>
            <a:pPr>
              <a:buFont typeface="Wingdings" panose="05000000000000000000" pitchFamily="2" charset="2"/>
              <a:buChar char="v"/>
            </a:pPr>
            <a:r>
              <a:rPr lang="en-ZA" sz="2000" dirty="0" smtClean="0"/>
              <a:t>Promotion of Code of Conduct </a:t>
            </a:r>
          </a:p>
          <a:p>
            <a:pPr>
              <a:buFont typeface="Wingdings" panose="05000000000000000000" pitchFamily="2" charset="2"/>
              <a:buChar char="v"/>
            </a:pPr>
            <a:r>
              <a:rPr lang="en-ZA" sz="2000" dirty="0" smtClean="0"/>
              <a:t>Gift management </a:t>
            </a:r>
          </a:p>
          <a:p>
            <a:pPr>
              <a:buFont typeface="Wingdings" panose="05000000000000000000" pitchFamily="2" charset="2"/>
              <a:buChar char="v"/>
            </a:pPr>
            <a:r>
              <a:rPr lang="en-ZA" sz="2000" dirty="0" smtClean="0"/>
              <a:t>Remunerative Work Outside Public Service (RWOPS)</a:t>
            </a:r>
          </a:p>
          <a:p>
            <a:pPr>
              <a:buFont typeface="Wingdings" panose="05000000000000000000" pitchFamily="2" charset="2"/>
              <a:buChar char="v"/>
            </a:pPr>
            <a:r>
              <a:rPr lang="en-ZA" sz="2000" dirty="0" smtClean="0"/>
              <a:t>Financial Disclosure Framework</a:t>
            </a:r>
          </a:p>
          <a:p>
            <a:pPr>
              <a:buFont typeface="Wingdings" panose="05000000000000000000" pitchFamily="2" charset="2"/>
              <a:buChar char="v"/>
            </a:pPr>
            <a:r>
              <a:rPr lang="en-ZA" sz="2000" dirty="0" smtClean="0"/>
              <a:t>Financial Misconduct</a:t>
            </a:r>
          </a:p>
          <a:p>
            <a:pPr>
              <a:buFont typeface="Wingdings" panose="05000000000000000000" pitchFamily="2" charset="2"/>
              <a:buChar char="v"/>
            </a:pPr>
            <a:r>
              <a:rPr lang="en-ZA" sz="2000" dirty="0" smtClean="0"/>
              <a:t>National Anti-Corruption Hotline</a:t>
            </a:r>
          </a:p>
          <a:p>
            <a:endParaRPr lang="en-ZA" dirty="0" smtClean="0"/>
          </a:p>
          <a:p>
            <a:endParaRPr lang="en-ZA" dirty="0"/>
          </a:p>
        </p:txBody>
      </p:sp>
      <p:sp>
        <p:nvSpPr>
          <p:cNvPr id="4" name="Date Placeholder 3"/>
          <p:cNvSpPr>
            <a:spLocks noGrp="1"/>
          </p:cNvSpPr>
          <p:nvPr>
            <p:ph type="dt" sz="half" idx="10"/>
          </p:nvPr>
        </p:nvSpPr>
        <p:spPr/>
        <p:txBody>
          <a:bodyPr/>
          <a:lstStyle/>
          <a:p>
            <a:pPr>
              <a:defRPr/>
            </a:pPr>
            <a:fld id="{282EB684-CE2C-4953-85F3-588304F713B0}" type="datetime3">
              <a:rPr lang="en-US" smtClean="0">
                <a:solidFill>
                  <a:srgbClr val="000000"/>
                </a:solidFill>
              </a:rPr>
              <a:pPr>
                <a:defRPr/>
              </a:pPr>
              <a:t>6 November 2018</a:t>
            </a:fld>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290D2411-6FA9-43B7-AC87-AB368A9DC2CE}" type="slidenum">
              <a:rPr lang="en-US" smtClean="0">
                <a:solidFill>
                  <a:srgbClr val="000000"/>
                </a:solidFill>
              </a:rPr>
              <a:pPr>
                <a:defRPr/>
              </a:pPr>
              <a:t>2</a:t>
            </a:fld>
            <a:endParaRPr lang="en-US" dirty="0">
              <a:solidFill>
                <a:srgbClr val="000000"/>
              </a:solidFill>
            </a:endParaRPr>
          </a:p>
        </p:txBody>
      </p:sp>
    </p:spTree>
    <p:extLst>
      <p:ext uri="{BB962C8B-B14F-4D97-AF65-F5344CB8AC3E}">
        <p14:creationId xmlns:p14="http://schemas.microsoft.com/office/powerpoint/2010/main" val="35634891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70016"/>
            <a:ext cx="10972800" cy="368135"/>
          </a:xfrm>
        </p:spPr>
        <p:txBody>
          <a:bodyPr/>
          <a:lstStyle/>
          <a:p>
            <a:r>
              <a:rPr lang="en-ZA" sz="2000" b="1" dirty="0" smtClean="0"/>
              <a:t>PROMOTION </a:t>
            </a:r>
            <a:r>
              <a:rPr lang="en-ZA" sz="2000" b="1" dirty="0"/>
              <a:t>OF PROFESSIONAL </a:t>
            </a:r>
            <a:r>
              <a:rPr lang="en-ZA" sz="2000" b="1" dirty="0" smtClean="0"/>
              <a:t>ETHICS: WORKSHOPS </a:t>
            </a:r>
            <a:r>
              <a:rPr lang="en-ZA" sz="2000" b="1" dirty="0"/>
              <a:t>CONDUCTED</a:t>
            </a:r>
          </a:p>
        </p:txBody>
      </p:sp>
      <p:sp>
        <p:nvSpPr>
          <p:cNvPr id="3" name="Content Placeholder 2"/>
          <p:cNvSpPr>
            <a:spLocks noGrp="1"/>
          </p:cNvSpPr>
          <p:nvPr>
            <p:ph idx="1"/>
          </p:nvPr>
        </p:nvSpPr>
        <p:spPr>
          <a:xfrm>
            <a:off x="814917" y="1141702"/>
            <a:ext cx="10972800" cy="4525962"/>
          </a:xfrm>
        </p:spPr>
        <p:txBody>
          <a:bodyPr/>
          <a:lstStyle/>
          <a:p>
            <a:r>
              <a:rPr lang="en-ZA" sz="2400" dirty="0">
                <a:solidFill>
                  <a:srgbClr val="000000"/>
                </a:solidFill>
              </a:rPr>
              <a:t>The number of workshops for the respective financial years are as follows: </a:t>
            </a:r>
            <a:endParaRPr lang="en-ZA" sz="2400" dirty="0" smtClean="0">
              <a:solidFill>
                <a:srgbClr val="000000"/>
              </a:solidFill>
            </a:endParaRPr>
          </a:p>
          <a:p>
            <a:pPr marL="0" indent="0">
              <a:buNone/>
            </a:pPr>
            <a:endParaRPr lang="en-ZA" sz="2400" dirty="0">
              <a:solidFill>
                <a:srgbClr val="000000"/>
              </a:solidFill>
            </a:endParaRPr>
          </a:p>
          <a:p>
            <a:pPr lvl="1">
              <a:buFont typeface="Wingdings" panose="05000000000000000000" pitchFamily="2" charset="2"/>
              <a:buChar char="ü"/>
            </a:pPr>
            <a:r>
              <a:rPr lang="en-ZA" sz="2000" dirty="0" smtClean="0">
                <a:solidFill>
                  <a:srgbClr val="000000"/>
                </a:solidFill>
              </a:rPr>
              <a:t>2014/15 </a:t>
            </a:r>
            <a:r>
              <a:rPr lang="en-ZA" sz="2000" dirty="0">
                <a:solidFill>
                  <a:srgbClr val="000000"/>
                </a:solidFill>
              </a:rPr>
              <a:t>- 18 </a:t>
            </a:r>
            <a:endParaRPr lang="en-ZA" sz="2000" dirty="0" smtClean="0">
              <a:solidFill>
                <a:srgbClr val="000000"/>
              </a:solidFill>
            </a:endParaRPr>
          </a:p>
          <a:p>
            <a:pPr lvl="1">
              <a:buFont typeface="Wingdings" panose="05000000000000000000" pitchFamily="2" charset="2"/>
              <a:buChar char="ü"/>
            </a:pPr>
            <a:r>
              <a:rPr lang="en-ZA" sz="2000" dirty="0" smtClean="0">
                <a:solidFill>
                  <a:srgbClr val="000000"/>
                </a:solidFill>
              </a:rPr>
              <a:t>2015</a:t>
            </a:r>
            <a:r>
              <a:rPr lang="en-ZA" sz="2000" dirty="0">
                <a:solidFill>
                  <a:srgbClr val="000000"/>
                </a:solidFill>
              </a:rPr>
              <a:t>/ 16 - 31 </a:t>
            </a:r>
            <a:endParaRPr lang="en-ZA" sz="2000" dirty="0" smtClean="0">
              <a:solidFill>
                <a:srgbClr val="000000"/>
              </a:solidFill>
            </a:endParaRPr>
          </a:p>
          <a:p>
            <a:pPr lvl="1">
              <a:buFont typeface="Wingdings" panose="05000000000000000000" pitchFamily="2" charset="2"/>
              <a:buChar char="ü"/>
            </a:pPr>
            <a:r>
              <a:rPr lang="en-ZA" sz="2000" dirty="0" smtClean="0">
                <a:solidFill>
                  <a:srgbClr val="000000"/>
                </a:solidFill>
              </a:rPr>
              <a:t>2016/17 </a:t>
            </a:r>
            <a:r>
              <a:rPr lang="en-ZA" sz="2000" dirty="0">
                <a:solidFill>
                  <a:srgbClr val="000000"/>
                </a:solidFill>
              </a:rPr>
              <a:t>– 12 </a:t>
            </a:r>
          </a:p>
          <a:p>
            <a:pPr marL="0" indent="0">
              <a:buNone/>
            </a:pPr>
            <a:endParaRPr lang="en-ZA" sz="2400" dirty="0">
              <a:solidFill>
                <a:srgbClr val="000000"/>
              </a:solidFill>
            </a:endParaRPr>
          </a:p>
          <a:p>
            <a:pPr>
              <a:lnSpc>
                <a:spcPct val="150000"/>
              </a:lnSpc>
            </a:pPr>
            <a:r>
              <a:rPr lang="en-ZA" sz="2400" dirty="0">
                <a:solidFill>
                  <a:srgbClr val="000000"/>
                </a:solidFill>
              </a:rPr>
              <a:t>One of the reasons for the drop in the number of workshops is the many cancellations of appointments to host workshops from departments. This often occurs at the last minute. </a:t>
            </a:r>
            <a:endParaRPr lang="en-ZA" sz="2400" dirty="0"/>
          </a:p>
        </p:txBody>
      </p:sp>
    </p:spTree>
    <p:extLst>
      <p:ext uri="{BB962C8B-B14F-4D97-AF65-F5344CB8AC3E}">
        <p14:creationId xmlns:p14="http://schemas.microsoft.com/office/powerpoint/2010/main" val="27794939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8150"/>
            <a:ext cx="10972800" cy="401253"/>
          </a:xfrm>
        </p:spPr>
        <p:txBody>
          <a:bodyPr/>
          <a:lstStyle/>
          <a:p>
            <a:r>
              <a:rPr lang="en-ZA" sz="2400" b="1" dirty="0" smtClean="0">
                <a:solidFill>
                  <a:schemeClr val="tx1"/>
                </a:solidFill>
              </a:rPr>
              <a:t>MANAGEMENT OF THE NACH</a:t>
            </a:r>
            <a:endParaRPr lang="en-ZA" sz="2400" b="1" dirty="0"/>
          </a:p>
        </p:txBody>
      </p:sp>
      <p:sp>
        <p:nvSpPr>
          <p:cNvPr id="4" name="Content Placeholder 3"/>
          <p:cNvSpPr>
            <a:spLocks noGrp="1"/>
          </p:cNvSpPr>
          <p:nvPr>
            <p:ph sz="half" idx="2"/>
          </p:nvPr>
        </p:nvSpPr>
        <p:spPr>
          <a:xfrm>
            <a:off x="530174" y="1019438"/>
            <a:ext cx="10916992" cy="2745040"/>
          </a:xfrm>
        </p:spPr>
        <p:txBody>
          <a:bodyPr/>
          <a:lstStyle/>
          <a:p>
            <a:pPr algn="just">
              <a:lnSpc>
                <a:spcPct val="120000"/>
              </a:lnSpc>
              <a:spcBef>
                <a:spcPct val="0"/>
              </a:spcBef>
              <a:buFont typeface="Wingdings" pitchFamily="2" charset="2"/>
              <a:buChar char="§"/>
            </a:pPr>
            <a:r>
              <a:rPr lang="en-US" sz="1600" dirty="0"/>
              <a:t>Cases of alleged corruption received from the NACH are forwarded to national and provincial departments, as well as public entities for </a:t>
            </a:r>
            <a:r>
              <a:rPr lang="en-US" sz="1600" b="1" dirty="0">
                <a:solidFill>
                  <a:srgbClr val="800000"/>
                </a:solidFill>
              </a:rPr>
              <a:t>further handling and investigation</a:t>
            </a:r>
            <a:r>
              <a:rPr lang="en-US" sz="1600" dirty="0"/>
              <a:t>.</a:t>
            </a:r>
          </a:p>
          <a:p>
            <a:pPr algn="just">
              <a:lnSpc>
                <a:spcPct val="120000"/>
              </a:lnSpc>
              <a:spcBef>
                <a:spcPct val="0"/>
              </a:spcBef>
              <a:buFont typeface="Wingdings" pitchFamily="2" charset="2"/>
              <a:buChar char="§"/>
            </a:pPr>
            <a:r>
              <a:rPr lang="en-US" sz="1600" dirty="0"/>
              <a:t>Departments are afforded an opportunity to provide </a:t>
            </a:r>
            <a:r>
              <a:rPr lang="en-US" sz="1600" b="1" dirty="0">
                <a:solidFill>
                  <a:srgbClr val="800000"/>
                </a:solidFill>
              </a:rPr>
              <a:t>feedback</a:t>
            </a:r>
            <a:r>
              <a:rPr lang="en-US" sz="1600" dirty="0"/>
              <a:t> to the PSC on progress made with the investigations. </a:t>
            </a:r>
          </a:p>
          <a:p>
            <a:pPr algn="just">
              <a:lnSpc>
                <a:spcPct val="120000"/>
              </a:lnSpc>
              <a:spcBef>
                <a:spcPct val="0"/>
              </a:spcBef>
              <a:buFont typeface="Wingdings" pitchFamily="2" charset="2"/>
              <a:buChar char="§"/>
            </a:pPr>
            <a:r>
              <a:rPr lang="en-ZA" sz="1600" dirty="0"/>
              <a:t>Urgent/sensitive cases are referred within 24 Hours.</a:t>
            </a:r>
            <a:endParaRPr lang="en-US" sz="1600" dirty="0"/>
          </a:p>
          <a:p>
            <a:pPr algn="just">
              <a:lnSpc>
                <a:spcPct val="120000"/>
              </a:lnSpc>
              <a:spcBef>
                <a:spcPct val="0"/>
              </a:spcBef>
              <a:buFont typeface="Wingdings" pitchFamily="2" charset="2"/>
              <a:buChar char="§"/>
            </a:pPr>
            <a:r>
              <a:rPr lang="en-US" sz="1600" dirty="0"/>
              <a:t>In terms of this protocol the feedback should be submitted to the PSC within 40 days after receipt of the PSC’s request.</a:t>
            </a:r>
          </a:p>
          <a:p>
            <a:pPr algn="just">
              <a:lnSpc>
                <a:spcPct val="120000"/>
              </a:lnSpc>
              <a:spcBef>
                <a:spcPct val="0"/>
              </a:spcBef>
              <a:buFont typeface="Wingdings" pitchFamily="2" charset="2"/>
              <a:buChar char="§"/>
            </a:pPr>
            <a:r>
              <a:rPr lang="en-US" sz="1600" dirty="0"/>
              <a:t>The PSC investigates certain categories of cases of alleged corruption reported to the NACH.</a:t>
            </a:r>
            <a:endParaRPr lang="en-ZA" sz="1600" dirty="0"/>
          </a:p>
          <a:p>
            <a:pPr>
              <a:lnSpc>
                <a:spcPct val="120000"/>
              </a:lnSpc>
              <a:spcBef>
                <a:spcPct val="0"/>
              </a:spcBef>
              <a:buFont typeface="Wingdings" pitchFamily="2" charset="2"/>
              <a:buChar char="§"/>
            </a:pPr>
            <a:r>
              <a:rPr lang="en-ZA" sz="1600" dirty="0"/>
              <a:t>Cases of alleged corruption received from  the NACH are reported to FOSAD on a monthly basis to enhance the management of these cases</a:t>
            </a:r>
            <a:r>
              <a:rPr lang="en-ZA" sz="1600" dirty="0" smtClean="0"/>
              <a:t>.</a:t>
            </a:r>
            <a:endParaRPr lang="en-ZA" sz="1600" dirty="0"/>
          </a:p>
          <a:p>
            <a:pPr>
              <a:lnSpc>
                <a:spcPct val="120000"/>
              </a:lnSpc>
              <a:spcBef>
                <a:spcPct val="0"/>
              </a:spcBef>
              <a:buFont typeface="Wingdings" pitchFamily="2" charset="2"/>
              <a:buChar char="§"/>
            </a:pPr>
            <a:endParaRPr lang="en-ZA" sz="1600" dirty="0"/>
          </a:p>
          <a:p>
            <a:endParaRPr lang="en-ZA" dirty="0"/>
          </a:p>
        </p:txBody>
      </p:sp>
      <p:graphicFrame>
        <p:nvGraphicFramePr>
          <p:cNvPr id="9" name="Content Placeholder 3"/>
          <p:cNvGraphicFramePr>
            <a:graphicFrameLocks noGrp="1"/>
          </p:cNvGraphicFramePr>
          <p:nvPr>
            <p:ph idx="1"/>
            <p:extLst>
              <p:ext uri="{D42A27DB-BD31-4B8C-83A1-F6EECF244321}">
                <p14:modId xmlns:p14="http://schemas.microsoft.com/office/powerpoint/2010/main" val="55929685"/>
              </p:ext>
            </p:extLst>
          </p:nvPr>
        </p:nvGraphicFramePr>
        <p:xfrm>
          <a:off x="841571" y="4085112"/>
          <a:ext cx="10953481" cy="831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Curved Down Arrow 12"/>
          <p:cNvSpPr/>
          <p:nvPr/>
        </p:nvSpPr>
        <p:spPr bwMode="auto">
          <a:xfrm rot="10800000">
            <a:off x="7746886" y="5126129"/>
            <a:ext cx="3065171" cy="785610"/>
          </a:xfrm>
          <a:prstGeom prst="curvedDownArrow">
            <a:avLst/>
          </a:prstGeom>
          <a:solidFill>
            <a:srgbClr val="C00000"/>
          </a:solidFill>
          <a:ln w="38100" cap="flat" cmpd="sng" algn="ctr">
            <a:solidFill>
              <a:srgbClr val="0066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ZA" sz="3200" b="1" smtClean="0">
              <a:solidFill>
                <a:srgbClr val="000000"/>
              </a:solidFill>
              <a:ea typeface="ＭＳ Ｐゴシック" pitchFamily="34" charset="-128"/>
            </a:endParaRPr>
          </a:p>
        </p:txBody>
      </p:sp>
      <p:sp>
        <p:nvSpPr>
          <p:cNvPr id="14" name="Curved Down Arrow 13"/>
          <p:cNvSpPr/>
          <p:nvPr/>
        </p:nvSpPr>
        <p:spPr bwMode="auto">
          <a:xfrm rot="10800000">
            <a:off x="4681715" y="5126128"/>
            <a:ext cx="3065171" cy="785610"/>
          </a:xfrm>
          <a:prstGeom prst="curvedDownArrow">
            <a:avLst/>
          </a:prstGeom>
          <a:solidFill>
            <a:srgbClr val="C00000"/>
          </a:solidFill>
          <a:ln w="38100" cap="flat" cmpd="sng" algn="ctr">
            <a:solidFill>
              <a:srgbClr val="0066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ZA" sz="3200" b="1" smtClean="0">
              <a:solidFill>
                <a:srgbClr val="000000"/>
              </a:solidFill>
              <a:ea typeface="ＭＳ Ｐゴシック" pitchFamily="34" charset="-128"/>
            </a:endParaRPr>
          </a:p>
        </p:txBody>
      </p:sp>
      <p:sp>
        <p:nvSpPr>
          <p:cNvPr id="15" name="Curved Down Arrow 14"/>
          <p:cNvSpPr/>
          <p:nvPr/>
        </p:nvSpPr>
        <p:spPr bwMode="auto">
          <a:xfrm rot="10800000">
            <a:off x="1616544" y="5042081"/>
            <a:ext cx="3065171" cy="785610"/>
          </a:xfrm>
          <a:prstGeom prst="curvedDownArrow">
            <a:avLst/>
          </a:prstGeom>
          <a:solidFill>
            <a:srgbClr val="C00000"/>
          </a:solidFill>
          <a:ln w="38100" cap="flat" cmpd="sng" algn="ctr">
            <a:solidFill>
              <a:srgbClr val="0066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ZA" sz="3200" b="1" smtClean="0">
              <a:solidFill>
                <a:srgbClr val="000000"/>
              </a:solidFill>
              <a:ea typeface="ＭＳ Ｐゴシック" pitchFamily="34" charset="-128"/>
            </a:endParaRPr>
          </a:p>
        </p:txBody>
      </p:sp>
    </p:spTree>
    <p:extLst>
      <p:ext uri="{BB962C8B-B14F-4D97-AF65-F5344CB8AC3E}">
        <p14:creationId xmlns:p14="http://schemas.microsoft.com/office/powerpoint/2010/main" val="5432377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1500" y="654196"/>
            <a:ext cx="10972800" cy="616465"/>
          </a:xfrm>
          <a:ln>
            <a:miter lim="800000"/>
            <a:headEnd/>
            <a:tailEnd/>
          </a:ln>
        </p:spPr>
        <p:txBody>
          <a:bodyPr/>
          <a:lstStyle/>
          <a:p>
            <a:pPr eaLnBrk="1" hangingPunct="1">
              <a:defRPr/>
            </a:pPr>
            <a:r>
              <a:rPr lang="en-ZA" sz="2000" b="1" kern="1200" dirty="0" smtClean="0">
                <a:solidFill>
                  <a:schemeClr val="tx1"/>
                </a:solidFill>
                <a:latin typeface="+mn-lt"/>
                <a:cs typeface="Aharoni" pitchFamily="2" charset="-79"/>
              </a:rPr>
              <a:t>CASES OF ALLEGED CORRUPTION REFERRED TO DEPARTMENTS DURING THE FINANCIAL YEAR 2016/17</a:t>
            </a:r>
            <a:endParaRPr lang="en-ZA" sz="2000" b="1" kern="1200" dirty="0">
              <a:solidFill>
                <a:schemeClr val="tx1"/>
              </a:solidFill>
              <a:latin typeface="+mn-lt"/>
              <a:cs typeface="Aharoni" pitchFamily="2" charset="-79"/>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519101789"/>
              </p:ext>
            </p:extLst>
          </p:nvPr>
        </p:nvGraphicFramePr>
        <p:xfrm>
          <a:off x="613833" y="1576986"/>
          <a:ext cx="10930467" cy="4672764"/>
        </p:xfrm>
        <a:graphic>
          <a:graphicData uri="http://schemas.openxmlformats.org/drawingml/2006/table">
            <a:tbl>
              <a:tblPr firstRow="1" bandRow="1">
                <a:tableStyleId>{5C22544A-7EE6-4342-B048-85BDC9FD1C3A}</a:tableStyleId>
              </a:tblPr>
              <a:tblGrid>
                <a:gridCol w="1920336"/>
                <a:gridCol w="1344235"/>
                <a:gridCol w="1536269"/>
                <a:gridCol w="1632285"/>
                <a:gridCol w="1344235"/>
                <a:gridCol w="1824319"/>
                <a:gridCol w="1328788"/>
              </a:tblGrid>
              <a:tr h="581021">
                <a:tc>
                  <a:txBody>
                    <a:bodyPr/>
                    <a:lstStyle/>
                    <a:p>
                      <a:pPr algn="ctr" fontAlgn="b"/>
                      <a:r>
                        <a:rPr lang="en-ZA" sz="1200" b="1" i="0" u="none" strike="noStrike" dirty="0" smtClean="0">
                          <a:solidFill>
                            <a:schemeClr val="tx1"/>
                          </a:solidFill>
                          <a:effectLst/>
                          <a:latin typeface="Arial" panose="020B0604020202020204" pitchFamily="34" charset="0"/>
                          <a:cs typeface="Arial" panose="020B0604020202020204" pitchFamily="34" charset="0"/>
                        </a:rPr>
                        <a:t>National/ Province</a:t>
                      </a:r>
                      <a:endParaRPr lang="en-ZA" sz="12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ZA" sz="1200" b="1" i="0" u="none" strike="noStrike" dirty="0" smtClean="0">
                          <a:solidFill>
                            <a:schemeClr val="tx1"/>
                          </a:solidFill>
                          <a:effectLst/>
                          <a:latin typeface="Arial" panose="020B0604020202020204" pitchFamily="34" charset="0"/>
                          <a:cs typeface="Arial" panose="020B0604020202020204" pitchFamily="34" charset="0"/>
                        </a:rPr>
                        <a:t>Cases referred</a:t>
                      </a:r>
                      <a:endParaRPr lang="en-ZA" sz="12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ctr"/>
                      <a:r>
                        <a:rPr lang="en-ZA" sz="1200" b="1" i="0" u="none" strike="noStrike" dirty="0" smtClean="0">
                          <a:solidFill>
                            <a:schemeClr val="tx1"/>
                          </a:solidFill>
                          <a:effectLst/>
                          <a:latin typeface="Arial" panose="020B0604020202020204" pitchFamily="34" charset="0"/>
                          <a:cs typeface="Arial" panose="020B0604020202020204" pitchFamily="34" charset="0"/>
                        </a:rPr>
                        <a:t>Feedback received</a:t>
                      </a:r>
                      <a:endParaRPr lang="en-ZA" sz="12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ZA" sz="1200" b="1" i="0" u="none" strike="noStrike" dirty="0">
                          <a:solidFill>
                            <a:schemeClr val="tx1"/>
                          </a:solidFill>
                          <a:effectLst/>
                          <a:latin typeface="Arial" panose="020B0604020202020204" pitchFamily="34" charset="0"/>
                          <a:cs typeface="Arial" panose="020B0604020202020204" pitchFamily="34" charset="0"/>
                        </a:rPr>
                        <a:t>% Feedback received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ZA" sz="1200" b="1" i="0" u="none" strike="noStrike" dirty="0" smtClean="0">
                          <a:solidFill>
                            <a:schemeClr val="tx1"/>
                          </a:solidFill>
                          <a:effectLst/>
                          <a:latin typeface="Arial" panose="020B0604020202020204" pitchFamily="34" charset="0"/>
                          <a:cs typeface="Arial" panose="020B0604020202020204" pitchFamily="34" charset="0"/>
                        </a:rPr>
                        <a:t>Cases closed </a:t>
                      </a:r>
                      <a:endParaRPr lang="en-ZA" sz="12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ctr"/>
                      <a:r>
                        <a:rPr lang="en-ZA" sz="1200" b="1" i="0" u="none" strike="noStrike" dirty="0">
                          <a:solidFill>
                            <a:schemeClr val="tx1"/>
                          </a:solidFill>
                          <a:effectLst/>
                          <a:latin typeface="Arial" panose="020B0604020202020204" pitchFamily="34" charset="0"/>
                          <a:cs typeface="Arial" panose="020B0604020202020204" pitchFamily="34" charset="0"/>
                        </a:rPr>
                        <a:t>% Cases closed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ZA" sz="1200" b="1" i="0" u="none" strike="noStrike" dirty="0" smtClean="0">
                          <a:solidFill>
                            <a:schemeClr val="tx1"/>
                          </a:solidFill>
                          <a:effectLst/>
                          <a:latin typeface="Arial" panose="020B0604020202020204" pitchFamily="34" charset="0"/>
                          <a:cs typeface="Arial" panose="020B0604020202020204" pitchFamily="34" charset="0"/>
                        </a:rPr>
                        <a:t>Outstanding cases</a:t>
                      </a:r>
                      <a:endParaRPr lang="en-ZA" sz="12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328957">
                <a:tc>
                  <a:txBody>
                    <a:bodyPr/>
                    <a:lstStyle/>
                    <a:p>
                      <a:pPr algn="l" fontAlgn="b"/>
                      <a:r>
                        <a:rPr lang="en-ZA" sz="1400" b="0" i="0" u="none" strike="noStrike" dirty="0" smtClean="0">
                          <a:solidFill>
                            <a:srgbClr val="000000"/>
                          </a:solidFill>
                          <a:effectLst/>
                          <a:latin typeface="Arial" panose="020B0604020202020204" pitchFamily="34" charset="0"/>
                          <a:cs typeface="Arial" panose="020B0604020202020204" pitchFamily="34" charset="0"/>
                        </a:rPr>
                        <a:t>National</a:t>
                      </a:r>
                      <a:r>
                        <a:rPr lang="en-ZA" sz="1400" b="0" i="0" u="none" strike="noStrike" baseline="0" dirty="0" smtClean="0">
                          <a:solidFill>
                            <a:srgbClr val="000000"/>
                          </a:solidFill>
                          <a:effectLst/>
                          <a:latin typeface="Arial" panose="020B0604020202020204" pitchFamily="34" charset="0"/>
                          <a:cs typeface="Arial" panose="020B0604020202020204" pitchFamily="34" charset="0"/>
                        </a:rPr>
                        <a:t> </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436</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122</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28%</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45</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10%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391</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315613">
                <a:tc>
                  <a:txBody>
                    <a:bodyPr/>
                    <a:lstStyle/>
                    <a:p>
                      <a:pPr algn="l" fontAlgn="b"/>
                      <a:r>
                        <a:rPr lang="en-ZA" sz="1400" b="0" i="0" u="none" strike="noStrike" dirty="0" smtClean="0">
                          <a:solidFill>
                            <a:srgbClr val="000000"/>
                          </a:solidFill>
                          <a:effectLst/>
                          <a:latin typeface="Arial" panose="020B0604020202020204" pitchFamily="34" charset="0"/>
                          <a:cs typeface="Arial" panose="020B0604020202020204" pitchFamily="34" charset="0"/>
                        </a:rPr>
                        <a:t>Eastern</a:t>
                      </a:r>
                      <a:r>
                        <a:rPr lang="en-ZA" sz="1400" b="0" i="0" u="none" strike="noStrike" baseline="0" dirty="0" smtClean="0">
                          <a:solidFill>
                            <a:srgbClr val="000000"/>
                          </a:solidFill>
                          <a:effectLst/>
                          <a:latin typeface="Arial" panose="020B0604020202020204" pitchFamily="34" charset="0"/>
                          <a:cs typeface="Arial" panose="020B0604020202020204" pitchFamily="34" charset="0"/>
                        </a:rPr>
                        <a:t> Cape</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48</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48</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278311">
                <a:tc>
                  <a:txBody>
                    <a:bodyPr/>
                    <a:lstStyle/>
                    <a:p>
                      <a:pPr algn="l" fontAlgn="b"/>
                      <a:r>
                        <a:rPr lang="en-ZA" sz="1400" b="0" i="0" u="none" strike="noStrike" dirty="0" smtClean="0">
                          <a:solidFill>
                            <a:srgbClr val="000000"/>
                          </a:solidFill>
                          <a:effectLst/>
                          <a:latin typeface="Arial" panose="020B0604020202020204" pitchFamily="34" charset="0"/>
                          <a:cs typeface="Arial" panose="020B0604020202020204" pitchFamily="34" charset="0"/>
                        </a:rPr>
                        <a:t>Free State</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20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20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315455">
                <a:tc>
                  <a:txBody>
                    <a:bodyPr/>
                    <a:lstStyle/>
                    <a:p>
                      <a:pPr algn="l" fontAlgn="b"/>
                      <a:r>
                        <a:rPr lang="en-ZA" sz="1400" b="0" i="0" u="none" strike="noStrike" dirty="0" smtClean="0">
                          <a:solidFill>
                            <a:srgbClr val="000000"/>
                          </a:solidFill>
                          <a:effectLst/>
                          <a:latin typeface="Arial" panose="020B0604020202020204" pitchFamily="34" charset="0"/>
                          <a:cs typeface="Arial" panose="020B0604020202020204" pitchFamily="34" charset="0"/>
                        </a:rPr>
                        <a:t>Gauteng</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126</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20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16%</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20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16%</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106</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348598">
                <a:tc>
                  <a:txBody>
                    <a:bodyPr/>
                    <a:lstStyle/>
                    <a:p>
                      <a:pPr algn="l" fontAlgn="b"/>
                      <a:r>
                        <a:rPr lang="en-ZA" sz="1400" b="0" i="0" u="none" strike="noStrike" dirty="0" smtClean="0">
                          <a:solidFill>
                            <a:srgbClr val="000000"/>
                          </a:solidFill>
                          <a:effectLst/>
                          <a:latin typeface="Arial" panose="020B0604020202020204" pitchFamily="34" charset="0"/>
                          <a:cs typeface="Arial" panose="020B0604020202020204" pitchFamily="34" charset="0"/>
                        </a:rPr>
                        <a:t>Kwazulu-Natal</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81</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4</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5%</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2</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2%</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79</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292670">
                <a:tc>
                  <a:txBody>
                    <a:bodyPr/>
                    <a:lstStyle/>
                    <a:p>
                      <a:pPr algn="l" fontAlgn="b"/>
                      <a:r>
                        <a:rPr lang="en-ZA" sz="1400" b="0" i="0" u="none" strike="noStrike" dirty="0" smtClean="0">
                          <a:solidFill>
                            <a:srgbClr val="000000"/>
                          </a:solidFill>
                          <a:effectLst/>
                          <a:latin typeface="Arial" panose="020B0604020202020204" pitchFamily="34" charset="0"/>
                          <a:cs typeface="Arial" panose="020B0604020202020204" pitchFamily="34" charset="0"/>
                        </a:rPr>
                        <a:t>Limpopo </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50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21%</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50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298209">
                <a:tc>
                  <a:txBody>
                    <a:bodyPr/>
                    <a:lstStyle/>
                    <a:p>
                      <a:pPr algn="l" fontAlgn="b"/>
                      <a:r>
                        <a:rPr lang="en-ZA" sz="1400" b="0" i="0" u="none" strike="noStrike" dirty="0" smtClean="0">
                          <a:solidFill>
                            <a:srgbClr val="000000"/>
                          </a:solidFill>
                          <a:effectLst/>
                          <a:latin typeface="Arial" panose="020B0604020202020204" pitchFamily="34" charset="0"/>
                          <a:cs typeface="Arial" panose="020B0604020202020204" pitchFamily="34" charset="0"/>
                        </a:rPr>
                        <a:t>Mpumalanga</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47</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10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21%</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10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21%</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37</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336541">
                <a:tc>
                  <a:txBody>
                    <a:bodyPr/>
                    <a:lstStyle/>
                    <a:p>
                      <a:pPr algn="l" fontAlgn="b"/>
                      <a:r>
                        <a:rPr lang="en-ZA" sz="1800" b="0" i="0" u="none" strike="noStrike" dirty="0" smtClean="0">
                          <a:solidFill>
                            <a:srgbClr val="000000"/>
                          </a:solidFill>
                          <a:effectLst/>
                          <a:latin typeface="Arial" panose="020B0604020202020204" pitchFamily="34" charset="0"/>
                          <a:cs typeface="Arial" panose="020B0604020202020204" pitchFamily="34" charset="0"/>
                        </a:rPr>
                        <a:t>North West</a:t>
                      </a:r>
                      <a:endParaRPr lang="en-ZA" sz="18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ZA" sz="1800" b="0" i="0" u="none" strike="noStrike" dirty="0" smtClean="0">
                          <a:solidFill>
                            <a:srgbClr val="000000"/>
                          </a:solidFill>
                          <a:effectLst/>
                          <a:latin typeface="Arial" panose="020B0604020202020204" pitchFamily="34" charset="0"/>
                          <a:cs typeface="Arial" panose="020B0604020202020204" pitchFamily="34" charset="0"/>
                        </a:rPr>
                        <a:t>7</a:t>
                      </a:r>
                      <a:endParaRPr lang="en-ZA" sz="18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ZA" sz="1800" b="0" i="0" u="none" strike="noStrike" dirty="0" smtClean="0">
                          <a:solidFill>
                            <a:srgbClr val="000000"/>
                          </a:solidFill>
                          <a:effectLst/>
                          <a:latin typeface="Arial" panose="020B0604020202020204" pitchFamily="34" charset="0"/>
                          <a:cs typeface="Arial" panose="020B0604020202020204" pitchFamily="34" charset="0"/>
                        </a:rPr>
                        <a:t>0</a:t>
                      </a:r>
                      <a:endParaRPr lang="en-ZA" sz="18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ZA" sz="1800" b="0" i="0" u="none" strike="noStrike" dirty="0" smtClean="0">
                          <a:solidFill>
                            <a:srgbClr val="000000"/>
                          </a:solidFill>
                          <a:effectLst/>
                          <a:latin typeface="Arial" panose="020B0604020202020204" pitchFamily="34" charset="0"/>
                          <a:cs typeface="Arial" panose="020B0604020202020204" pitchFamily="34" charset="0"/>
                        </a:rPr>
                        <a:t>0%</a:t>
                      </a:r>
                      <a:endParaRPr lang="en-ZA" sz="18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ZA" sz="1800" b="0" i="0" u="none" strike="noStrike" dirty="0" smtClean="0">
                          <a:solidFill>
                            <a:srgbClr val="000000"/>
                          </a:solidFill>
                          <a:effectLst/>
                          <a:latin typeface="Arial" panose="020B0604020202020204" pitchFamily="34" charset="0"/>
                          <a:cs typeface="Arial" panose="020B0604020202020204" pitchFamily="34" charset="0"/>
                        </a:rPr>
                        <a:t>0</a:t>
                      </a:r>
                      <a:endParaRPr lang="en-ZA" sz="18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ZA" sz="1800" b="0" i="0" u="none" strike="noStrike" dirty="0" smtClean="0">
                          <a:solidFill>
                            <a:srgbClr val="000000"/>
                          </a:solidFill>
                          <a:effectLst/>
                          <a:latin typeface="Arial" panose="020B0604020202020204" pitchFamily="34" charset="0"/>
                          <a:cs typeface="Arial" panose="020B0604020202020204" pitchFamily="34" charset="0"/>
                        </a:rPr>
                        <a:t>0%</a:t>
                      </a:r>
                      <a:endParaRPr lang="en-ZA" sz="18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ZA" sz="1800" b="0" i="0" u="none" strike="noStrike" dirty="0" smtClean="0">
                          <a:solidFill>
                            <a:srgbClr val="000000"/>
                          </a:solidFill>
                          <a:effectLst/>
                          <a:latin typeface="Arial" panose="020B0604020202020204" pitchFamily="34" charset="0"/>
                          <a:cs typeface="Arial" panose="020B0604020202020204" pitchFamily="34" charset="0"/>
                        </a:rPr>
                        <a:t>7</a:t>
                      </a:r>
                      <a:endParaRPr lang="en-ZA" sz="18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391046">
                <a:tc>
                  <a:txBody>
                    <a:bodyPr/>
                    <a:lstStyle/>
                    <a:p>
                      <a:pPr algn="l" fontAlgn="b"/>
                      <a:r>
                        <a:rPr lang="en-ZA" sz="1400" b="0" i="0" u="none" strike="noStrike" dirty="0" smtClean="0">
                          <a:solidFill>
                            <a:srgbClr val="000000"/>
                          </a:solidFill>
                          <a:effectLst/>
                          <a:latin typeface="Arial" panose="020B0604020202020204" pitchFamily="34" charset="0"/>
                          <a:cs typeface="Arial" panose="020B0604020202020204" pitchFamily="34" charset="0"/>
                        </a:rPr>
                        <a:t>Northern Cape</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11</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11</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330900">
                <a:tc>
                  <a:txBody>
                    <a:bodyPr/>
                    <a:lstStyle/>
                    <a:p>
                      <a:pPr algn="l" fontAlgn="b"/>
                      <a:r>
                        <a:rPr lang="en-ZA" sz="1400" b="0" i="0" u="none" strike="noStrike" dirty="0" smtClean="0">
                          <a:solidFill>
                            <a:srgbClr val="000000"/>
                          </a:solidFill>
                          <a:effectLst/>
                          <a:latin typeface="Arial" panose="020B0604020202020204" pitchFamily="34" charset="0"/>
                          <a:cs typeface="Arial" panose="020B0604020202020204" pitchFamily="34" charset="0"/>
                        </a:rPr>
                        <a:t>Western Cape</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74</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59</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80%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40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54%</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330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34</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413626">
                <a:tc>
                  <a:txBody>
                    <a:bodyPr/>
                    <a:lstStyle/>
                    <a:p>
                      <a:pPr algn="l" fontAlgn="b"/>
                      <a:r>
                        <a:rPr lang="en-ZA" sz="1400" b="0" i="0" u="none" strike="noStrike" dirty="0" smtClean="0">
                          <a:solidFill>
                            <a:srgbClr val="000000"/>
                          </a:solidFill>
                          <a:effectLst/>
                          <a:latin typeface="Arial" panose="020B0604020202020204" pitchFamily="34" charset="0"/>
                          <a:cs typeface="Arial" panose="020B0604020202020204" pitchFamily="34" charset="0"/>
                        </a:rPr>
                        <a:t>Public entities</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956</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952</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100%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952</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100%</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ZA" sz="1400" b="0" i="0" u="none" strike="noStrike" dirty="0" smtClean="0">
                          <a:solidFill>
                            <a:srgbClr val="000000"/>
                          </a:solidFill>
                          <a:effectLst/>
                          <a:latin typeface="Arial" panose="020B0604020202020204" pitchFamily="34" charset="0"/>
                          <a:cs typeface="Arial" panose="020B0604020202020204" pitchFamily="34" charset="0"/>
                        </a:rPr>
                        <a:t>4</a:t>
                      </a:r>
                      <a:endParaRPr lang="en-ZA"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441817">
                <a:tc>
                  <a:txBody>
                    <a:bodyPr/>
                    <a:lstStyle/>
                    <a:p>
                      <a:pPr algn="r" fontAlgn="b"/>
                      <a:r>
                        <a:rPr lang="en-ZA" sz="1400" b="1" i="0" u="none" strike="noStrike" dirty="0" smtClean="0">
                          <a:solidFill>
                            <a:srgbClr val="000000"/>
                          </a:solidFill>
                          <a:effectLst/>
                          <a:latin typeface="Arial" panose="020B0604020202020204" pitchFamily="34" charset="0"/>
                          <a:cs typeface="Arial" panose="020B0604020202020204" pitchFamily="34" charset="0"/>
                        </a:rPr>
                        <a:t>TOTAL</a:t>
                      </a:r>
                      <a:endParaRPr lang="en-ZA" sz="1400" b="1"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ZA" sz="1400" b="1" i="0" u="none" strike="noStrike" dirty="0" smtClean="0">
                          <a:solidFill>
                            <a:srgbClr val="000000"/>
                          </a:solidFill>
                          <a:effectLst/>
                          <a:latin typeface="Arial" panose="020B0604020202020204" pitchFamily="34" charset="0"/>
                          <a:cs typeface="Arial" panose="020B0604020202020204" pitchFamily="34" charset="0"/>
                        </a:rPr>
                        <a:t>1856</a:t>
                      </a:r>
                      <a:endParaRPr lang="en-ZA" sz="1400" b="1"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ZA" sz="1400" b="1" i="0" u="none" strike="noStrike" dirty="0" smtClean="0">
                          <a:solidFill>
                            <a:srgbClr val="000000"/>
                          </a:solidFill>
                          <a:effectLst/>
                          <a:latin typeface="Arial" panose="020B0604020202020204" pitchFamily="34" charset="0"/>
                          <a:cs typeface="Arial" panose="020B0604020202020204" pitchFamily="34" charset="0"/>
                        </a:rPr>
                        <a:t>1167</a:t>
                      </a:r>
                      <a:endParaRPr lang="en-ZA" sz="1400" b="1"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ZA" sz="1400" b="1" i="0" u="none" strike="noStrike" dirty="0" smtClean="0">
                          <a:solidFill>
                            <a:srgbClr val="000000"/>
                          </a:solidFill>
                          <a:effectLst/>
                          <a:latin typeface="Arial" panose="020B0604020202020204" pitchFamily="34" charset="0"/>
                          <a:cs typeface="Arial" panose="020B0604020202020204" pitchFamily="34" charset="0"/>
                        </a:rPr>
                        <a:t>63%</a:t>
                      </a:r>
                      <a:endParaRPr lang="en-ZA" sz="1400" b="1"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ZA" sz="1400" b="1" i="0" u="none" strike="noStrike" dirty="0" smtClean="0">
                          <a:solidFill>
                            <a:srgbClr val="000000"/>
                          </a:solidFill>
                          <a:effectLst/>
                          <a:latin typeface="Arial" panose="020B0604020202020204" pitchFamily="34" charset="0"/>
                          <a:cs typeface="Arial" panose="020B0604020202020204" pitchFamily="34" charset="0"/>
                        </a:rPr>
                        <a:t>1069</a:t>
                      </a:r>
                      <a:endParaRPr lang="en-ZA" sz="1400" b="1"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ZA" sz="1400" b="1" i="0" u="none" strike="noStrike" dirty="0" smtClean="0">
                          <a:solidFill>
                            <a:srgbClr val="000000"/>
                          </a:solidFill>
                          <a:effectLst/>
                          <a:latin typeface="Arial" panose="020B0604020202020204" pitchFamily="34" charset="0"/>
                          <a:cs typeface="Arial" panose="020B0604020202020204" pitchFamily="34" charset="0"/>
                        </a:rPr>
                        <a:t>58%</a:t>
                      </a:r>
                      <a:endParaRPr lang="en-ZA" sz="1400" b="1"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ZA" sz="1400" b="1" i="0" u="none" strike="noStrike" dirty="0" smtClean="0">
                          <a:solidFill>
                            <a:srgbClr val="000000"/>
                          </a:solidFill>
                          <a:effectLst/>
                          <a:latin typeface="Arial" panose="020B0604020202020204" pitchFamily="34" charset="0"/>
                          <a:cs typeface="Arial" panose="020B0604020202020204" pitchFamily="34" charset="0"/>
                        </a:rPr>
                        <a:t>787(42%)</a:t>
                      </a:r>
                      <a:endParaRPr lang="en-ZA" sz="1400" b="1"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285" name="Rectangle 4"/>
          <p:cNvSpPr>
            <a:spLocks noChangeArrowheads="1"/>
          </p:cNvSpPr>
          <p:nvPr/>
        </p:nvSpPr>
        <p:spPr bwMode="auto">
          <a:xfrm>
            <a:off x="8699500" y="6381750"/>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itchFamily="34" charset="0"/>
                <a:ea typeface="MS PGothic" pitchFamily="34" charset="-128"/>
              </a:defRPr>
            </a:lvl1pPr>
            <a:lvl2pPr marL="742950" indent="-285750">
              <a:spcBef>
                <a:spcPct val="20000"/>
              </a:spcBef>
              <a:buChar char="–"/>
              <a:defRPr sz="2800">
                <a:solidFill>
                  <a:schemeClr val="tx1"/>
                </a:solidFill>
                <a:latin typeface="Arial" pitchFamily="34" charset="0"/>
                <a:ea typeface="MS PGothic" pitchFamily="34" charset="-128"/>
              </a:defRPr>
            </a:lvl2pPr>
            <a:lvl3pPr marL="1143000" indent="-228600">
              <a:spcBef>
                <a:spcPct val="20000"/>
              </a:spcBef>
              <a:buChar char="•"/>
              <a:defRPr sz="2400">
                <a:solidFill>
                  <a:schemeClr val="tx1"/>
                </a:solidFill>
                <a:latin typeface="Arial" pitchFamily="34" charset="0"/>
                <a:ea typeface="MS PGothic" pitchFamily="34" charset="-128"/>
              </a:defRPr>
            </a:lvl3pPr>
            <a:lvl4pPr marL="1600200" indent="-228600">
              <a:spcBef>
                <a:spcPct val="20000"/>
              </a:spcBef>
              <a:buChar char="–"/>
              <a:defRPr sz="2000">
                <a:solidFill>
                  <a:schemeClr val="tx1"/>
                </a:solidFill>
                <a:latin typeface="Arial" pitchFamily="34" charset="0"/>
                <a:ea typeface="MS PGothic" pitchFamily="34" charset="-128"/>
              </a:defRPr>
            </a:lvl4pPr>
            <a:lvl5pPr marL="2057400" indent="-228600">
              <a:spcBef>
                <a:spcPct val="20000"/>
              </a:spcBef>
              <a:buChar char="»"/>
              <a:defRPr sz="2000">
                <a:solidFill>
                  <a:schemeClr val="tx1"/>
                </a:solidFill>
                <a:latin typeface="Arial" pitchFamily="34" charset="0"/>
                <a:ea typeface="MS PGothic" pitchFamily="34"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MS PGothic" pitchFamily="34"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MS PGothic" pitchFamily="34"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MS PGothic" pitchFamily="34"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MS PGothic" pitchFamily="34" charset="-128"/>
              </a:defRPr>
            </a:lvl9pPr>
          </a:lstStyle>
          <a:p>
            <a:pPr algn="r" eaLnBrk="0" fontAlgn="base" hangingPunct="0">
              <a:spcBef>
                <a:spcPct val="0"/>
              </a:spcBef>
              <a:spcAft>
                <a:spcPct val="0"/>
              </a:spcAft>
              <a:buFontTx/>
              <a:buNone/>
            </a:pPr>
            <a:fld id="{7CA4B945-0552-4581-828B-E2B01777F437}" type="slidenum">
              <a:rPr lang="en-US" altLang="en-US" sz="1400" smtClean="0">
                <a:solidFill>
                  <a:srgbClr val="FFFFFF"/>
                </a:solidFill>
              </a:rPr>
              <a:pPr algn="r" eaLnBrk="0" fontAlgn="base" hangingPunct="0">
                <a:spcBef>
                  <a:spcPct val="0"/>
                </a:spcBef>
                <a:spcAft>
                  <a:spcPct val="0"/>
                </a:spcAft>
                <a:buFontTx/>
                <a:buNone/>
              </a:pPr>
              <a:t>22</a:t>
            </a:fld>
            <a:endParaRPr lang="en-US" altLang="en-US" sz="1400" smtClean="0">
              <a:solidFill>
                <a:srgbClr val="FFFFFF"/>
              </a:solidFill>
            </a:endParaRPr>
          </a:p>
        </p:txBody>
      </p:sp>
    </p:spTree>
    <p:extLst>
      <p:ext uri="{BB962C8B-B14F-4D97-AF65-F5344CB8AC3E}">
        <p14:creationId xmlns:p14="http://schemas.microsoft.com/office/powerpoint/2010/main" val="22450909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58222" y="722891"/>
            <a:ext cx="10959008" cy="417141"/>
          </a:xfrm>
        </p:spPr>
        <p:txBody>
          <a:bodyPr/>
          <a:lstStyle/>
          <a:p>
            <a:r>
              <a:rPr lang="en-US" sz="2000" b="1" dirty="0" smtClean="0">
                <a:solidFill>
                  <a:schemeClr val="tx1"/>
                </a:solidFill>
                <a:latin typeface="+mn-lt"/>
                <a:cs typeface="Aharoni" pitchFamily="2" charset="-79"/>
              </a:rPr>
              <a:t>CHALLENGES </a:t>
            </a:r>
            <a:r>
              <a:rPr lang="en-US" sz="2000" b="1" dirty="0">
                <a:solidFill>
                  <a:schemeClr val="tx1"/>
                </a:solidFill>
                <a:latin typeface="+mn-lt"/>
                <a:cs typeface="Aharoni" pitchFamily="2" charset="-79"/>
              </a:rPr>
              <a:t>EXPERIENCED THROUGH THE MANAGEMENT OF THE </a:t>
            </a:r>
            <a:r>
              <a:rPr lang="en-US" sz="2000" b="1" dirty="0" smtClean="0">
                <a:solidFill>
                  <a:schemeClr val="tx1"/>
                </a:solidFill>
                <a:latin typeface="+mn-lt"/>
                <a:cs typeface="Aharoni" pitchFamily="2" charset="-79"/>
              </a:rPr>
              <a:t>NACH</a:t>
            </a:r>
            <a:endParaRPr lang="en-ZA" sz="2000" dirty="0">
              <a:latin typeface="+mn-lt"/>
            </a:endParaRPr>
          </a:p>
        </p:txBody>
      </p:sp>
      <p:sp>
        <p:nvSpPr>
          <p:cNvPr id="6" name="Content Placeholder 5"/>
          <p:cNvSpPr>
            <a:spLocks noGrp="1"/>
          </p:cNvSpPr>
          <p:nvPr>
            <p:ph idx="1"/>
          </p:nvPr>
        </p:nvSpPr>
        <p:spPr>
          <a:xfrm>
            <a:off x="368135" y="1245908"/>
            <a:ext cx="11435938" cy="4798635"/>
          </a:xfrm>
        </p:spPr>
        <p:txBody>
          <a:bodyPr/>
          <a:lstStyle/>
          <a:p>
            <a:pPr algn="just">
              <a:lnSpc>
                <a:spcPct val="150000"/>
              </a:lnSpc>
              <a:spcBef>
                <a:spcPct val="0"/>
              </a:spcBef>
              <a:buClr>
                <a:srgbClr val="800000"/>
              </a:buClr>
              <a:buFont typeface="Wingdings" pitchFamily="2" charset="2"/>
              <a:buChar char="ü"/>
            </a:pPr>
            <a:r>
              <a:rPr lang="en-US" sz="2000" dirty="0" smtClean="0"/>
              <a:t>In </a:t>
            </a:r>
            <a:r>
              <a:rPr lang="en-US" sz="2000" dirty="0"/>
              <a:t>many instances whistleblowers are unable to provide sufficient information or documents to substantiate the allegations they </a:t>
            </a:r>
            <a:r>
              <a:rPr lang="en-US" sz="2000" dirty="0" smtClean="0"/>
              <a:t>make;</a:t>
            </a:r>
          </a:p>
          <a:p>
            <a:pPr algn="just">
              <a:lnSpc>
                <a:spcPct val="150000"/>
              </a:lnSpc>
              <a:spcBef>
                <a:spcPct val="0"/>
              </a:spcBef>
              <a:buClr>
                <a:srgbClr val="800000"/>
              </a:buClr>
              <a:buFont typeface="Wingdings" pitchFamily="2" charset="2"/>
              <a:buChar char="ü"/>
            </a:pPr>
            <a:r>
              <a:rPr lang="en-US" sz="2000" dirty="0" smtClean="0"/>
              <a:t>Incidences </a:t>
            </a:r>
            <a:r>
              <a:rPr lang="en-US" sz="2000" dirty="0"/>
              <a:t>have occurred where whistleblowers have been intimidated </a:t>
            </a:r>
            <a:r>
              <a:rPr lang="en-US" sz="2000" dirty="0" smtClean="0"/>
              <a:t>when </a:t>
            </a:r>
            <a:r>
              <a:rPr lang="en-US" sz="2000" dirty="0"/>
              <a:t>reporting corrupt activities or emanating from the investigation of cases of alleged </a:t>
            </a:r>
            <a:r>
              <a:rPr lang="en-US" sz="2000" dirty="0" smtClean="0"/>
              <a:t>corruption;</a:t>
            </a:r>
          </a:p>
          <a:p>
            <a:pPr algn="just">
              <a:lnSpc>
                <a:spcPct val="150000"/>
              </a:lnSpc>
              <a:spcBef>
                <a:spcPct val="0"/>
              </a:spcBef>
              <a:buClr>
                <a:srgbClr val="800000"/>
              </a:buClr>
              <a:buFont typeface="Wingdings" pitchFamily="2" charset="2"/>
              <a:buChar char="ü"/>
            </a:pPr>
            <a:r>
              <a:rPr lang="en-US" sz="2000" dirty="0">
                <a:solidFill>
                  <a:srgbClr val="000000"/>
                </a:solidFill>
              </a:rPr>
              <a:t>Many callers prefer to remain anonymous. Anonymity impacts negatively on the investigation of cases, as whistleblowers cannot be reached to verify or provide further information;</a:t>
            </a:r>
          </a:p>
          <a:p>
            <a:pPr algn="just">
              <a:lnSpc>
                <a:spcPct val="150000"/>
              </a:lnSpc>
              <a:spcBef>
                <a:spcPct val="0"/>
              </a:spcBef>
              <a:buClr>
                <a:srgbClr val="800000"/>
              </a:buClr>
              <a:buFont typeface="Wingdings" pitchFamily="2" charset="2"/>
              <a:buChar char="ü"/>
            </a:pPr>
            <a:r>
              <a:rPr lang="en-ZA" sz="2000" dirty="0" smtClean="0"/>
              <a:t>Previous </a:t>
            </a:r>
            <a:r>
              <a:rPr lang="en-US" sz="2000" dirty="0"/>
              <a:t>studies of the PSC into the investigation of the NACH cases have shown that departments generally do not have adequate capacity to investigate cases of alleged corruption reported on the NACH and referred to them. </a:t>
            </a:r>
            <a:r>
              <a:rPr lang="en-US" sz="2000" dirty="0" smtClean="0"/>
              <a:t>In the North West province where OTP identifies lack of investigative capacity, the OTP intervene by investigating the cases/assisting the departments during the investigating process.</a:t>
            </a:r>
          </a:p>
        </p:txBody>
      </p:sp>
    </p:spTree>
    <p:extLst>
      <p:ext uri="{BB962C8B-B14F-4D97-AF65-F5344CB8AC3E}">
        <p14:creationId xmlns:p14="http://schemas.microsoft.com/office/powerpoint/2010/main" val="42926368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824675365"/>
              </p:ext>
            </p:extLst>
          </p:nvPr>
        </p:nvGraphicFramePr>
        <p:xfrm>
          <a:off x="412954" y="1027702"/>
          <a:ext cx="11189242" cy="5163519"/>
        </p:xfrm>
        <a:graphic>
          <a:graphicData uri="http://schemas.openxmlformats.org/drawingml/2006/table">
            <a:tbl>
              <a:tblPr firstRow="1" bandRow="1">
                <a:tableStyleId>{5C22544A-7EE6-4342-B048-85BDC9FD1C3A}</a:tableStyleId>
              </a:tblPr>
              <a:tblGrid>
                <a:gridCol w="3977971"/>
                <a:gridCol w="2236182"/>
                <a:gridCol w="2236182"/>
                <a:gridCol w="2738907"/>
              </a:tblGrid>
              <a:tr h="431166">
                <a:tc>
                  <a:txBody>
                    <a:bodyPr/>
                    <a:lstStyle/>
                    <a:p>
                      <a:pPr>
                        <a:lnSpc>
                          <a:spcPct val="115000"/>
                        </a:lnSpc>
                      </a:pPr>
                      <a:endParaRPr lang="en-ZA" sz="1400" b="1" dirty="0">
                        <a:solidFill>
                          <a:schemeClr val="tx1"/>
                        </a:solidFill>
                        <a:effectLst/>
                        <a:latin typeface="Calibri"/>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400" b="1" dirty="0">
                          <a:solidFill>
                            <a:schemeClr val="tx1"/>
                          </a:solidFill>
                          <a:effectLst/>
                        </a:rPr>
                        <a:t>2015/16</a:t>
                      </a:r>
                      <a:endParaRPr lang="en-ZA" sz="14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400" b="1" dirty="0">
                          <a:solidFill>
                            <a:schemeClr val="tx1"/>
                          </a:solidFill>
                          <a:effectLst/>
                        </a:rPr>
                        <a:t>2016/17</a:t>
                      </a:r>
                      <a:endParaRPr lang="en-ZA" sz="14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400" b="1" dirty="0" smtClean="0">
                          <a:solidFill>
                            <a:srgbClr val="FF0000"/>
                          </a:solidFill>
                          <a:effectLst/>
                          <a:latin typeface="Calibri"/>
                          <a:ea typeface="Calibri"/>
                          <a:cs typeface="Times New Roman"/>
                        </a:rPr>
                        <a:t>2017/2018</a:t>
                      </a:r>
                      <a:endParaRPr lang="en-ZA" sz="1400" b="1" dirty="0">
                        <a:solidFill>
                          <a:srgbClr val="FF0000"/>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4680">
                <a:tc>
                  <a:txBody>
                    <a:bodyPr/>
                    <a:lstStyle/>
                    <a:p>
                      <a:pPr>
                        <a:lnSpc>
                          <a:spcPct val="115000"/>
                        </a:lnSpc>
                        <a:spcAft>
                          <a:spcPts val="1000"/>
                        </a:spcAft>
                      </a:pPr>
                      <a:r>
                        <a:rPr lang="en-ZA" sz="1100" b="1" dirty="0">
                          <a:solidFill>
                            <a:schemeClr val="tx1"/>
                          </a:solidFill>
                          <a:effectLst/>
                        </a:rPr>
                        <a:t>Number of cases reported</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a:solidFill>
                            <a:schemeClr val="tx1"/>
                          </a:solidFill>
                          <a:effectLst/>
                        </a:rPr>
                        <a:t>12</a:t>
                      </a:r>
                      <a:endParaRPr lang="en-ZA" sz="1100" b="1">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10</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smtClean="0">
                          <a:solidFill>
                            <a:srgbClr val="FF0000"/>
                          </a:solidFill>
                          <a:effectLst/>
                          <a:latin typeface="Calibri"/>
                          <a:ea typeface="Calibri"/>
                          <a:cs typeface="Times New Roman"/>
                        </a:rPr>
                        <a:t>18</a:t>
                      </a:r>
                      <a:endParaRPr lang="en-ZA" sz="1100" b="1" dirty="0">
                        <a:solidFill>
                          <a:srgbClr val="FF0000"/>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05574">
                <a:tc>
                  <a:txBody>
                    <a:bodyPr/>
                    <a:lstStyle/>
                    <a:p>
                      <a:pPr>
                        <a:lnSpc>
                          <a:spcPct val="115000"/>
                        </a:lnSpc>
                        <a:spcAft>
                          <a:spcPts val="1000"/>
                        </a:spcAft>
                      </a:pPr>
                      <a:r>
                        <a:rPr lang="en-ZA" sz="1100" b="1" dirty="0">
                          <a:solidFill>
                            <a:schemeClr val="tx1"/>
                          </a:solidFill>
                          <a:effectLst/>
                        </a:rPr>
                        <a:t>Levels of employees charged</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Level 2: (2)</a:t>
                      </a:r>
                    </a:p>
                    <a:p>
                      <a:pPr>
                        <a:lnSpc>
                          <a:spcPct val="115000"/>
                        </a:lnSpc>
                        <a:spcAft>
                          <a:spcPts val="1000"/>
                        </a:spcAft>
                      </a:pPr>
                      <a:r>
                        <a:rPr lang="en-ZA" sz="1100" b="1" dirty="0">
                          <a:solidFill>
                            <a:schemeClr val="tx1"/>
                          </a:solidFill>
                          <a:effectLst/>
                        </a:rPr>
                        <a:t>Level 3: (1)</a:t>
                      </a:r>
                    </a:p>
                    <a:p>
                      <a:pPr>
                        <a:lnSpc>
                          <a:spcPct val="115000"/>
                        </a:lnSpc>
                        <a:spcAft>
                          <a:spcPts val="1000"/>
                        </a:spcAft>
                      </a:pPr>
                      <a:r>
                        <a:rPr lang="en-ZA" sz="1100" b="1" dirty="0">
                          <a:solidFill>
                            <a:schemeClr val="tx1"/>
                          </a:solidFill>
                          <a:effectLst/>
                        </a:rPr>
                        <a:t>Level 4: (3)</a:t>
                      </a:r>
                    </a:p>
                    <a:p>
                      <a:pPr>
                        <a:lnSpc>
                          <a:spcPct val="115000"/>
                        </a:lnSpc>
                        <a:spcAft>
                          <a:spcPts val="1000"/>
                        </a:spcAft>
                      </a:pPr>
                      <a:r>
                        <a:rPr lang="en-ZA" sz="1100" b="1" dirty="0">
                          <a:solidFill>
                            <a:schemeClr val="tx1"/>
                          </a:solidFill>
                          <a:effectLst/>
                        </a:rPr>
                        <a:t>Level 5: (1)</a:t>
                      </a:r>
                    </a:p>
                    <a:p>
                      <a:pPr>
                        <a:lnSpc>
                          <a:spcPct val="115000"/>
                        </a:lnSpc>
                        <a:spcAft>
                          <a:spcPts val="1000"/>
                        </a:spcAft>
                      </a:pPr>
                      <a:r>
                        <a:rPr lang="en-ZA" sz="1100" b="1" dirty="0">
                          <a:solidFill>
                            <a:schemeClr val="tx1"/>
                          </a:solidFill>
                          <a:effectLst/>
                        </a:rPr>
                        <a:t>Level 6: (2)</a:t>
                      </a:r>
                    </a:p>
                    <a:p>
                      <a:pPr>
                        <a:lnSpc>
                          <a:spcPct val="115000"/>
                        </a:lnSpc>
                        <a:spcAft>
                          <a:spcPts val="1000"/>
                        </a:spcAft>
                      </a:pPr>
                      <a:r>
                        <a:rPr lang="en-ZA" sz="1100" b="1" dirty="0">
                          <a:solidFill>
                            <a:schemeClr val="tx1"/>
                          </a:solidFill>
                          <a:effectLst/>
                        </a:rPr>
                        <a:t>Level 8: (1)</a:t>
                      </a:r>
                    </a:p>
                    <a:p>
                      <a:pPr>
                        <a:lnSpc>
                          <a:spcPct val="115000"/>
                        </a:lnSpc>
                        <a:spcAft>
                          <a:spcPts val="1000"/>
                        </a:spcAft>
                      </a:pPr>
                      <a:r>
                        <a:rPr lang="en-ZA" sz="1100" b="1" dirty="0">
                          <a:solidFill>
                            <a:schemeClr val="tx1"/>
                          </a:solidFill>
                          <a:effectLst/>
                        </a:rPr>
                        <a:t>Level 9: (2)</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Level 2: (2)</a:t>
                      </a:r>
                    </a:p>
                    <a:p>
                      <a:pPr>
                        <a:lnSpc>
                          <a:spcPct val="115000"/>
                        </a:lnSpc>
                        <a:spcAft>
                          <a:spcPts val="1000"/>
                        </a:spcAft>
                      </a:pPr>
                      <a:r>
                        <a:rPr lang="en-ZA" sz="1100" b="1" dirty="0">
                          <a:solidFill>
                            <a:schemeClr val="tx1"/>
                          </a:solidFill>
                          <a:effectLst/>
                        </a:rPr>
                        <a:t>Level 3: (2)</a:t>
                      </a:r>
                    </a:p>
                    <a:p>
                      <a:pPr>
                        <a:lnSpc>
                          <a:spcPct val="115000"/>
                        </a:lnSpc>
                        <a:spcAft>
                          <a:spcPts val="1000"/>
                        </a:spcAft>
                      </a:pPr>
                      <a:r>
                        <a:rPr lang="en-ZA" sz="1100" b="1" dirty="0">
                          <a:solidFill>
                            <a:schemeClr val="tx1"/>
                          </a:solidFill>
                          <a:effectLst/>
                        </a:rPr>
                        <a:t>Level 4: (2)</a:t>
                      </a:r>
                    </a:p>
                    <a:p>
                      <a:pPr>
                        <a:lnSpc>
                          <a:spcPct val="115000"/>
                        </a:lnSpc>
                        <a:spcAft>
                          <a:spcPts val="1000"/>
                        </a:spcAft>
                      </a:pPr>
                      <a:r>
                        <a:rPr lang="en-ZA" sz="1100" b="1" dirty="0">
                          <a:solidFill>
                            <a:schemeClr val="tx1"/>
                          </a:solidFill>
                          <a:effectLst/>
                        </a:rPr>
                        <a:t>Level 5: (2)</a:t>
                      </a:r>
                    </a:p>
                    <a:p>
                      <a:pPr>
                        <a:lnSpc>
                          <a:spcPct val="115000"/>
                        </a:lnSpc>
                        <a:spcAft>
                          <a:spcPts val="1000"/>
                        </a:spcAft>
                      </a:pPr>
                      <a:r>
                        <a:rPr lang="en-ZA" sz="1100" b="1" dirty="0">
                          <a:solidFill>
                            <a:schemeClr val="tx1"/>
                          </a:solidFill>
                          <a:effectLst/>
                        </a:rPr>
                        <a:t>Level 8: (1)</a:t>
                      </a:r>
                    </a:p>
                    <a:p>
                      <a:pPr>
                        <a:lnSpc>
                          <a:spcPct val="115000"/>
                        </a:lnSpc>
                        <a:spcAft>
                          <a:spcPts val="1000"/>
                        </a:spcAft>
                      </a:pPr>
                      <a:r>
                        <a:rPr lang="en-ZA" sz="1100" b="1" dirty="0">
                          <a:solidFill>
                            <a:schemeClr val="tx1"/>
                          </a:solidFill>
                          <a:effectLst/>
                        </a:rPr>
                        <a:t>Level 9: (1)</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Aft>
                          <a:spcPts val="1000"/>
                        </a:spcAft>
                      </a:pPr>
                      <a:r>
                        <a:rPr lang="en-ZA" sz="1100" b="1" spc="0" dirty="0" smtClean="0">
                          <a:solidFill>
                            <a:srgbClr val="FF0000"/>
                          </a:solidFill>
                          <a:effectLst/>
                          <a:latin typeface="Calibri"/>
                          <a:ea typeface="Calibri"/>
                          <a:cs typeface="Times New Roman"/>
                        </a:rPr>
                        <a:t>Level 4: (1)</a:t>
                      </a:r>
                    </a:p>
                    <a:p>
                      <a:pPr algn="just">
                        <a:lnSpc>
                          <a:spcPct val="100000"/>
                        </a:lnSpc>
                        <a:spcAft>
                          <a:spcPts val="1000"/>
                        </a:spcAft>
                      </a:pPr>
                      <a:r>
                        <a:rPr lang="en-ZA" sz="1100" b="1" spc="0" dirty="0" smtClean="0">
                          <a:solidFill>
                            <a:srgbClr val="FF0000"/>
                          </a:solidFill>
                          <a:effectLst/>
                          <a:latin typeface="Calibri"/>
                          <a:ea typeface="Calibri"/>
                          <a:cs typeface="Times New Roman"/>
                        </a:rPr>
                        <a:t>Level 5: (2)</a:t>
                      </a:r>
                    </a:p>
                    <a:p>
                      <a:pPr algn="just">
                        <a:lnSpc>
                          <a:spcPct val="100000"/>
                        </a:lnSpc>
                        <a:spcAft>
                          <a:spcPts val="1000"/>
                        </a:spcAft>
                      </a:pPr>
                      <a:r>
                        <a:rPr lang="en-ZA" sz="1100" b="1" spc="0" dirty="0" smtClean="0">
                          <a:solidFill>
                            <a:srgbClr val="FF0000"/>
                          </a:solidFill>
                          <a:effectLst/>
                          <a:latin typeface="Calibri"/>
                          <a:ea typeface="Calibri"/>
                          <a:cs typeface="Times New Roman"/>
                        </a:rPr>
                        <a:t>Level 7:</a:t>
                      </a:r>
                      <a:r>
                        <a:rPr lang="en-ZA" sz="1100" b="1" spc="0" baseline="0" dirty="0" smtClean="0">
                          <a:solidFill>
                            <a:srgbClr val="FF0000"/>
                          </a:solidFill>
                          <a:effectLst/>
                          <a:latin typeface="Calibri"/>
                          <a:ea typeface="Calibri"/>
                          <a:cs typeface="Times New Roman"/>
                        </a:rPr>
                        <a:t> (2)</a:t>
                      </a:r>
                    </a:p>
                    <a:p>
                      <a:pPr algn="just">
                        <a:lnSpc>
                          <a:spcPct val="100000"/>
                        </a:lnSpc>
                        <a:spcAft>
                          <a:spcPts val="1000"/>
                        </a:spcAft>
                      </a:pPr>
                      <a:r>
                        <a:rPr lang="en-ZA" sz="1100" b="1" spc="0" baseline="0" dirty="0" smtClean="0">
                          <a:solidFill>
                            <a:srgbClr val="FF0000"/>
                          </a:solidFill>
                          <a:effectLst/>
                          <a:latin typeface="Calibri"/>
                          <a:ea typeface="Calibri"/>
                          <a:cs typeface="Times New Roman"/>
                        </a:rPr>
                        <a:t>Level 8: (1)</a:t>
                      </a:r>
                    </a:p>
                    <a:p>
                      <a:pPr algn="just">
                        <a:lnSpc>
                          <a:spcPct val="100000"/>
                        </a:lnSpc>
                        <a:spcAft>
                          <a:spcPts val="1000"/>
                        </a:spcAft>
                      </a:pPr>
                      <a:r>
                        <a:rPr lang="en-ZA" sz="1100" b="1" spc="0" baseline="0" dirty="0" smtClean="0">
                          <a:solidFill>
                            <a:srgbClr val="FF0000"/>
                          </a:solidFill>
                          <a:effectLst/>
                          <a:latin typeface="Calibri"/>
                          <a:ea typeface="Calibri"/>
                          <a:cs typeface="Times New Roman"/>
                        </a:rPr>
                        <a:t>Level 9: (1)</a:t>
                      </a:r>
                    </a:p>
                    <a:p>
                      <a:pPr algn="just">
                        <a:lnSpc>
                          <a:spcPct val="100000"/>
                        </a:lnSpc>
                        <a:spcAft>
                          <a:spcPts val="1000"/>
                        </a:spcAft>
                      </a:pPr>
                      <a:r>
                        <a:rPr lang="en-ZA" sz="1100" b="1" spc="0" baseline="0" dirty="0" smtClean="0">
                          <a:solidFill>
                            <a:srgbClr val="FF0000"/>
                          </a:solidFill>
                          <a:effectLst/>
                          <a:latin typeface="Calibri"/>
                          <a:ea typeface="Calibri"/>
                          <a:cs typeface="Times New Roman"/>
                        </a:rPr>
                        <a:t>Level  11: (6)</a:t>
                      </a:r>
                    </a:p>
                    <a:p>
                      <a:pPr algn="just">
                        <a:lnSpc>
                          <a:spcPct val="100000"/>
                        </a:lnSpc>
                        <a:spcAft>
                          <a:spcPts val="1000"/>
                        </a:spcAft>
                      </a:pPr>
                      <a:r>
                        <a:rPr lang="en-ZA" sz="1100" b="1" spc="0" baseline="0" dirty="0" smtClean="0">
                          <a:solidFill>
                            <a:srgbClr val="FF0000"/>
                          </a:solidFill>
                          <a:effectLst/>
                          <a:latin typeface="Calibri"/>
                          <a:ea typeface="Calibri"/>
                          <a:cs typeface="Times New Roman"/>
                        </a:rPr>
                        <a:t>Level 13: (2)</a:t>
                      </a:r>
                    </a:p>
                    <a:p>
                      <a:pPr algn="just">
                        <a:lnSpc>
                          <a:spcPct val="100000"/>
                        </a:lnSpc>
                        <a:spcAft>
                          <a:spcPts val="1000"/>
                        </a:spcAft>
                      </a:pPr>
                      <a:r>
                        <a:rPr lang="en-ZA" sz="1100" b="1" spc="0" baseline="0" dirty="0" smtClean="0">
                          <a:solidFill>
                            <a:srgbClr val="FF0000"/>
                          </a:solidFill>
                          <a:effectLst/>
                          <a:latin typeface="Calibri"/>
                          <a:ea typeface="Calibri"/>
                          <a:cs typeface="Times New Roman"/>
                        </a:rPr>
                        <a:t>Level  14: (2)</a:t>
                      </a:r>
                    </a:p>
                    <a:p>
                      <a:pPr algn="just">
                        <a:lnSpc>
                          <a:spcPct val="100000"/>
                        </a:lnSpc>
                        <a:spcAft>
                          <a:spcPts val="1000"/>
                        </a:spcAft>
                      </a:pPr>
                      <a:r>
                        <a:rPr lang="en-ZA" sz="1100" b="1" spc="0" baseline="0" dirty="0" smtClean="0">
                          <a:solidFill>
                            <a:srgbClr val="FF0000"/>
                          </a:solidFill>
                          <a:effectLst/>
                          <a:latin typeface="Calibri"/>
                          <a:ea typeface="Calibri"/>
                          <a:cs typeface="Times New Roman"/>
                        </a:rPr>
                        <a:t>Level 15 : (1)</a:t>
                      </a:r>
                      <a:endParaRPr lang="en-ZA" sz="1100" b="1" spc="0" dirty="0">
                        <a:solidFill>
                          <a:srgbClr val="FF0000"/>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5395">
                <a:tc>
                  <a:txBody>
                    <a:bodyPr/>
                    <a:lstStyle/>
                    <a:p>
                      <a:pPr>
                        <a:lnSpc>
                          <a:spcPct val="115000"/>
                        </a:lnSpc>
                        <a:spcAft>
                          <a:spcPts val="1000"/>
                        </a:spcAft>
                      </a:pPr>
                      <a:r>
                        <a:rPr lang="en-ZA" sz="1100" b="1">
                          <a:solidFill>
                            <a:schemeClr val="tx1"/>
                          </a:solidFill>
                          <a:effectLst/>
                        </a:rPr>
                        <a:t>Criminal proceedings instituted</a:t>
                      </a:r>
                      <a:endParaRPr lang="en-ZA" sz="1100" b="1">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NIL</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1</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smtClean="0">
                          <a:solidFill>
                            <a:srgbClr val="FF0000"/>
                          </a:solidFill>
                          <a:effectLst/>
                          <a:latin typeface="Calibri"/>
                          <a:ea typeface="Calibri"/>
                          <a:cs typeface="Times New Roman"/>
                        </a:rPr>
                        <a:t>0</a:t>
                      </a:r>
                      <a:endParaRPr lang="en-ZA" sz="1100" b="1" dirty="0">
                        <a:solidFill>
                          <a:srgbClr val="FF0000"/>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1838">
                <a:tc>
                  <a:txBody>
                    <a:bodyPr/>
                    <a:lstStyle/>
                    <a:p>
                      <a:pPr>
                        <a:lnSpc>
                          <a:spcPct val="115000"/>
                        </a:lnSpc>
                        <a:spcAft>
                          <a:spcPts val="1000"/>
                        </a:spcAft>
                      </a:pPr>
                      <a:r>
                        <a:rPr lang="en-ZA" sz="1100" b="1">
                          <a:solidFill>
                            <a:schemeClr val="tx1"/>
                          </a:solidFill>
                          <a:effectLst/>
                        </a:rPr>
                        <a:t>Amount Involved</a:t>
                      </a:r>
                      <a:endParaRPr lang="en-ZA" sz="1100" b="1">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R 169 048.25</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R 1 345 783.93</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smtClean="0">
                          <a:solidFill>
                            <a:srgbClr val="FF0000"/>
                          </a:solidFill>
                          <a:effectLst/>
                          <a:latin typeface="Calibri"/>
                          <a:ea typeface="Calibri"/>
                          <a:cs typeface="Times New Roman"/>
                        </a:rPr>
                        <a:t>R 169 052 435.40</a:t>
                      </a:r>
                      <a:endParaRPr lang="en-ZA" sz="1100" b="1" dirty="0">
                        <a:solidFill>
                          <a:srgbClr val="FF0000"/>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1838">
                <a:tc>
                  <a:txBody>
                    <a:bodyPr/>
                    <a:lstStyle/>
                    <a:p>
                      <a:pPr>
                        <a:lnSpc>
                          <a:spcPct val="115000"/>
                        </a:lnSpc>
                        <a:spcAft>
                          <a:spcPts val="1000"/>
                        </a:spcAft>
                      </a:pPr>
                      <a:r>
                        <a:rPr lang="en-ZA" sz="1100" b="1">
                          <a:solidFill>
                            <a:schemeClr val="tx1"/>
                          </a:solidFill>
                          <a:effectLst/>
                        </a:rPr>
                        <a:t>Amounts recovered</a:t>
                      </a:r>
                      <a:endParaRPr lang="en-ZA" sz="1100" b="1">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R 0.00</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R 1 022 285.00</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smtClean="0">
                          <a:solidFill>
                            <a:srgbClr val="FF0000"/>
                          </a:solidFill>
                          <a:effectLst/>
                          <a:latin typeface="Calibri"/>
                          <a:ea typeface="Calibri"/>
                          <a:cs typeface="Times New Roman"/>
                        </a:rPr>
                        <a:t>R 1472.00</a:t>
                      </a:r>
                      <a:endParaRPr lang="en-ZA" sz="1100" b="1" dirty="0">
                        <a:solidFill>
                          <a:srgbClr val="FF0000"/>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8688">
                <a:tc>
                  <a:txBody>
                    <a:bodyPr/>
                    <a:lstStyle/>
                    <a:p>
                      <a:pPr>
                        <a:lnSpc>
                          <a:spcPct val="115000"/>
                        </a:lnSpc>
                        <a:spcAft>
                          <a:spcPts val="1000"/>
                        </a:spcAft>
                      </a:pPr>
                      <a:r>
                        <a:rPr lang="en-ZA" sz="1100" b="1">
                          <a:solidFill>
                            <a:schemeClr val="tx1"/>
                          </a:solidFill>
                          <a:effectLst/>
                        </a:rPr>
                        <a:t>Amount considered “no loss to the State”</a:t>
                      </a:r>
                      <a:endParaRPr lang="en-ZA" sz="1100" b="1">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R 0.00</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R 0.00</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smtClean="0">
                          <a:solidFill>
                            <a:srgbClr val="FF0000"/>
                          </a:solidFill>
                          <a:effectLst/>
                          <a:latin typeface="Calibri"/>
                          <a:ea typeface="Calibri"/>
                          <a:cs typeface="Times New Roman"/>
                        </a:rPr>
                        <a:t>R 167 093 348.20</a:t>
                      </a:r>
                      <a:endParaRPr lang="en-ZA" sz="1100" b="1" dirty="0">
                        <a:solidFill>
                          <a:srgbClr val="FF0000"/>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1166">
                <a:tc>
                  <a:txBody>
                    <a:bodyPr/>
                    <a:lstStyle/>
                    <a:p>
                      <a:pPr>
                        <a:lnSpc>
                          <a:spcPct val="115000"/>
                        </a:lnSpc>
                        <a:spcAft>
                          <a:spcPts val="1000"/>
                        </a:spcAft>
                      </a:pPr>
                      <a:r>
                        <a:rPr lang="en-ZA" sz="1100" b="1">
                          <a:solidFill>
                            <a:schemeClr val="tx1"/>
                          </a:solidFill>
                          <a:effectLst/>
                        </a:rPr>
                        <a:t>Amount not recovered</a:t>
                      </a:r>
                      <a:endParaRPr lang="en-ZA" sz="1100" b="1">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R 169 048.25</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a:solidFill>
                            <a:schemeClr val="tx1"/>
                          </a:solidFill>
                          <a:effectLst/>
                        </a:rPr>
                        <a:t>R 323 498.93</a:t>
                      </a:r>
                      <a:endParaRPr lang="en-ZA" sz="1100" b="1" dirty="0">
                        <a:solidFill>
                          <a:schemeClr val="tx1"/>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ZA" sz="1100" b="1" dirty="0" smtClean="0">
                          <a:solidFill>
                            <a:srgbClr val="FF0000"/>
                          </a:solidFill>
                          <a:effectLst/>
                          <a:latin typeface="Calibri"/>
                          <a:ea typeface="Calibri"/>
                          <a:cs typeface="Times New Roman"/>
                        </a:rPr>
                        <a:t>R 1 957 615.20</a:t>
                      </a:r>
                      <a:endParaRPr lang="en-ZA" sz="1100" b="1" dirty="0">
                        <a:solidFill>
                          <a:srgbClr val="FF0000"/>
                        </a:solidFill>
                        <a:effectLst/>
                        <a:latin typeface="Calibri"/>
                        <a:ea typeface="Calibri"/>
                        <a:cs typeface="Times New Roman"/>
                      </a:endParaRPr>
                    </a:p>
                  </a:txBody>
                  <a:tcPr marL="73988" marR="73988" marT="36994" marB="369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Rectangle 2"/>
          <p:cNvSpPr/>
          <p:nvPr/>
        </p:nvSpPr>
        <p:spPr>
          <a:xfrm>
            <a:off x="663677" y="632889"/>
            <a:ext cx="10938519" cy="369332"/>
          </a:xfrm>
          <a:prstGeom prst="rect">
            <a:avLst/>
          </a:prstGeom>
        </p:spPr>
        <p:txBody>
          <a:bodyPr wrap="square">
            <a:spAutoFit/>
          </a:bodyPr>
          <a:lstStyle/>
          <a:p>
            <a:pPr algn="ctr"/>
            <a:r>
              <a:rPr lang="en-ZA" b="1" kern="0" dirty="0" smtClean="0">
                <a:solidFill>
                  <a:srgbClr val="000000"/>
                </a:solidFill>
              </a:rPr>
              <a:t>STATISTICAL </a:t>
            </a:r>
            <a:r>
              <a:rPr lang="en-ZA" b="1" kern="0" dirty="0">
                <a:solidFill>
                  <a:srgbClr val="000000"/>
                </a:solidFill>
              </a:rPr>
              <a:t>OVERVIEW OF FINANCIAL MISCONDUCT</a:t>
            </a:r>
            <a:endParaRPr lang="en-ZA" dirty="0">
              <a:solidFill>
                <a:srgbClr val="000000"/>
              </a:solidFill>
            </a:endParaRPr>
          </a:p>
        </p:txBody>
      </p:sp>
    </p:spTree>
    <p:extLst>
      <p:ext uri="{BB962C8B-B14F-4D97-AF65-F5344CB8AC3E}">
        <p14:creationId xmlns:p14="http://schemas.microsoft.com/office/powerpoint/2010/main" val="22318149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46265"/>
            <a:ext cx="10972800" cy="391886"/>
          </a:xfrm>
        </p:spPr>
        <p:txBody>
          <a:bodyPr/>
          <a:lstStyle/>
          <a:p>
            <a:r>
              <a:rPr lang="en-ZA" sz="1900" b="1" dirty="0" smtClean="0">
                <a:solidFill>
                  <a:schemeClr val="tx1"/>
                </a:solidFill>
                <a:latin typeface="+mn-lt"/>
              </a:rPr>
              <a:t>AMOUNTS OF MONEY INVOLVED IN FINANCIAL MISCONDUCT PER DEPARTMENT (2017/18)</a:t>
            </a:r>
            <a:endParaRPr lang="en-ZA" sz="1900" dirty="0">
              <a:solidFill>
                <a:schemeClr val="tx1"/>
              </a:solidFill>
              <a:latin typeface="+mn-lt"/>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653174634"/>
              </p:ext>
            </p:extLst>
          </p:nvPr>
        </p:nvGraphicFramePr>
        <p:xfrm>
          <a:off x="750629" y="1275010"/>
          <a:ext cx="10849973" cy="4760030"/>
        </p:xfrm>
        <a:graphic>
          <a:graphicData uri="http://schemas.openxmlformats.org/drawingml/2006/table">
            <a:tbl>
              <a:tblPr firstRow="1" firstCol="1" bandRow="1">
                <a:tableStyleId>{5C22544A-7EE6-4342-B048-85BDC9FD1C3A}</a:tableStyleId>
              </a:tblPr>
              <a:tblGrid>
                <a:gridCol w="2578725"/>
                <a:gridCol w="2067812"/>
                <a:gridCol w="2067812"/>
                <a:gridCol w="2067812"/>
                <a:gridCol w="2067812"/>
              </a:tblGrid>
              <a:tr h="1067241">
                <a:tc>
                  <a:txBody>
                    <a:bodyPr/>
                    <a:lstStyle/>
                    <a:p>
                      <a:pPr>
                        <a:lnSpc>
                          <a:spcPct val="110000"/>
                        </a:lnSpc>
                        <a:spcAft>
                          <a:spcPts val="600"/>
                        </a:spcAft>
                      </a:pPr>
                      <a:r>
                        <a:rPr lang="en-ZA" sz="1600" b="1" dirty="0">
                          <a:solidFill>
                            <a:schemeClr val="tx1"/>
                          </a:solidFill>
                          <a:effectLst/>
                        </a:rPr>
                        <a:t>DEPARTMENT</a:t>
                      </a:r>
                      <a:endParaRPr lang="en-ZA"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0000"/>
                        </a:lnSpc>
                        <a:spcAft>
                          <a:spcPts val="600"/>
                        </a:spcAft>
                      </a:pPr>
                      <a:r>
                        <a:rPr lang="en-ZA" sz="1600" b="1" dirty="0">
                          <a:solidFill>
                            <a:schemeClr val="tx1"/>
                          </a:solidFill>
                          <a:effectLst/>
                        </a:rPr>
                        <a:t>AMOUNT INVOLVED</a:t>
                      </a:r>
                      <a:endParaRPr lang="en-ZA"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0000"/>
                        </a:lnSpc>
                        <a:spcAft>
                          <a:spcPts val="600"/>
                        </a:spcAft>
                      </a:pPr>
                      <a:r>
                        <a:rPr lang="en-ZA" sz="1600" b="1" dirty="0">
                          <a:solidFill>
                            <a:schemeClr val="tx1"/>
                          </a:solidFill>
                          <a:effectLst/>
                        </a:rPr>
                        <a:t>AMOUNT RECOVERED</a:t>
                      </a:r>
                      <a:endParaRPr lang="en-ZA"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0000"/>
                        </a:lnSpc>
                        <a:spcAft>
                          <a:spcPts val="600"/>
                        </a:spcAft>
                      </a:pPr>
                      <a:r>
                        <a:rPr lang="en-ZA" sz="1600" b="1" dirty="0">
                          <a:solidFill>
                            <a:schemeClr val="tx1"/>
                          </a:solidFill>
                          <a:effectLst/>
                        </a:rPr>
                        <a:t>AMOUNT CONSIDERED NO LOSS TO THE STATE</a:t>
                      </a:r>
                      <a:endParaRPr lang="en-ZA"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0000"/>
                        </a:lnSpc>
                        <a:spcAft>
                          <a:spcPts val="600"/>
                        </a:spcAft>
                      </a:pPr>
                      <a:r>
                        <a:rPr lang="en-ZA" sz="1600" b="1" dirty="0">
                          <a:solidFill>
                            <a:schemeClr val="tx1"/>
                          </a:solidFill>
                          <a:effectLst/>
                        </a:rPr>
                        <a:t>AMOUNT  NOT RECOVERED</a:t>
                      </a:r>
                      <a:endParaRPr lang="en-ZA"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6648">
                <a:tc>
                  <a:txBody>
                    <a:bodyPr/>
                    <a:lstStyle/>
                    <a:p>
                      <a:pPr>
                        <a:lnSpc>
                          <a:spcPct val="110000"/>
                        </a:lnSpc>
                        <a:spcAft>
                          <a:spcPts val="600"/>
                        </a:spcAft>
                      </a:pPr>
                      <a:r>
                        <a:rPr lang="en-ZA" sz="1600" b="1" dirty="0" smtClean="0">
                          <a:solidFill>
                            <a:schemeClr val="tx1"/>
                          </a:solidFill>
                          <a:effectLst/>
                          <a:latin typeface="Calibri"/>
                          <a:ea typeface="Calibri"/>
                          <a:cs typeface="Times New Roman"/>
                        </a:rPr>
                        <a:t>CULTURE,ARTS</a:t>
                      </a:r>
                      <a:r>
                        <a:rPr lang="en-ZA" sz="1600" b="1" baseline="0" dirty="0" smtClean="0">
                          <a:solidFill>
                            <a:schemeClr val="tx1"/>
                          </a:solidFill>
                          <a:effectLst/>
                          <a:latin typeface="Calibri"/>
                          <a:ea typeface="Calibri"/>
                          <a:cs typeface="Times New Roman"/>
                        </a:rPr>
                        <a:t> AND TRADITIONAL AFFAIRS</a:t>
                      </a:r>
                      <a:endParaRPr lang="en-ZA"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a:t>
                      </a:r>
                      <a:r>
                        <a:rPr lang="en-ZA" sz="1800" b="1" baseline="0" dirty="0" smtClean="0">
                          <a:solidFill>
                            <a:srgbClr val="FF0000"/>
                          </a:solidFill>
                          <a:effectLst/>
                          <a:latin typeface="Calibri"/>
                          <a:ea typeface="Calibri"/>
                          <a:cs typeface="Times New Roman"/>
                        </a:rPr>
                        <a:t> </a:t>
                      </a:r>
                      <a:r>
                        <a:rPr lang="en-ZA" sz="1800" b="1" dirty="0" smtClean="0">
                          <a:solidFill>
                            <a:srgbClr val="FF0000"/>
                          </a:solidFill>
                          <a:effectLst/>
                          <a:latin typeface="Calibri"/>
                          <a:ea typeface="Calibri"/>
                          <a:cs typeface="Times New Roman"/>
                        </a:rPr>
                        <a:t>1 563.00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0.00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0.00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1 563.00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6775">
                <a:tc>
                  <a:txBody>
                    <a:bodyPr/>
                    <a:lstStyle/>
                    <a:p>
                      <a:pPr>
                        <a:lnSpc>
                          <a:spcPct val="110000"/>
                        </a:lnSpc>
                        <a:spcAft>
                          <a:spcPts val="600"/>
                        </a:spcAft>
                      </a:pPr>
                      <a:r>
                        <a:rPr lang="en-ZA" sz="1600" b="1" dirty="0" smtClean="0">
                          <a:solidFill>
                            <a:schemeClr val="tx1"/>
                          </a:solidFill>
                          <a:effectLst/>
                          <a:latin typeface="Calibri"/>
                          <a:ea typeface="Calibri"/>
                          <a:cs typeface="Times New Roman"/>
                        </a:rPr>
                        <a:t>EDUCATION AND SPORTS DEVELOPMENT</a:t>
                      </a:r>
                      <a:endParaRPr lang="en-ZA"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435 921.00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1 472.00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348 331.00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86 118.00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1182">
                <a:tc>
                  <a:txBody>
                    <a:bodyPr/>
                    <a:lstStyle/>
                    <a:p>
                      <a:pPr>
                        <a:lnSpc>
                          <a:spcPct val="110000"/>
                        </a:lnSpc>
                        <a:spcAft>
                          <a:spcPts val="600"/>
                        </a:spcAft>
                      </a:pPr>
                      <a:r>
                        <a:rPr lang="en-ZA" sz="1600" b="1" dirty="0" smtClean="0">
                          <a:solidFill>
                            <a:schemeClr val="tx1"/>
                          </a:solidFill>
                          <a:effectLst/>
                          <a:latin typeface="Calibri"/>
                          <a:ea typeface="Calibri"/>
                          <a:cs typeface="Times New Roman"/>
                        </a:rPr>
                        <a:t>LOCAL GOVERNMENT AND HUMAN SETTLEMENTS</a:t>
                      </a:r>
                      <a:endParaRPr lang="en-ZA"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1 340 955.30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0.00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0.00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1 340 955.30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1170">
                <a:tc>
                  <a:txBody>
                    <a:bodyPr/>
                    <a:lstStyle/>
                    <a:p>
                      <a:pPr>
                        <a:lnSpc>
                          <a:spcPct val="110000"/>
                        </a:lnSpc>
                        <a:spcAft>
                          <a:spcPts val="600"/>
                        </a:spcAft>
                      </a:pPr>
                      <a:r>
                        <a:rPr lang="en-ZA" sz="1600" b="1" dirty="0" smtClean="0">
                          <a:solidFill>
                            <a:schemeClr val="tx1"/>
                          </a:solidFill>
                          <a:effectLst/>
                          <a:latin typeface="Calibri"/>
                          <a:ea typeface="Calibri"/>
                          <a:cs typeface="Times New Roman"/>
                        </a:rPr>
                        <a:t>OFFICE OF THE PREMIER</a:t>
                      </a:r>
                      <a:endParaRPr lang="en-ZA"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166 939 496.10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0.00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166</a:t>
                      </a:r>
                      <a:r>
                        <a:rPr lang="en-ZA" sz="1800" b="1" baseline="0" dirty="0" smtClean="0">
                          <a:solidFill>
                            <a:srgbClr val="FF0000"/>
                          </a:solidFill>
                          <a:effectLst/>
                          <a:latin typeface="Calibri"/>
                          <a:ea typeface="Calibri"/>
                          <a:cs typeface="Times New Roman"/>
                        </a:rPr>
                        <a:t> 745 017.20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194 478.90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4573">
                <a:tc>
                  <a:txBody>
                    <a:bodyPr/>
                    <a:lstStyle/>
                    <a:p>
                      <a:pPr>
                        <a:lnSpc>
                          <a:spcPct val="110000"/>
                        </a:lnSpc>
                        <a:spcAft>
                          <a:spcPts val="600"/>
                        </a:spcAft>
                      </a:pPr>
                      <a:r>
                        <a:rPr lang="en-ZA" sz="1600" b="1" dirty="0" smtClean="0">
                          <a:solidFill>
                            <a:schemeClr val="tx1"/>
                          </a:solidFill>
                          <a:effectLst/>
                          <a:latin typeface="Calibri"/>
                          <a:ea typeface="Calibri"/>
                          <a:cs typeface="Times New Roman"/>
                        </a:rPr>
                        <a:t>HEALTH</a:t>
                      </a:r>
                      <a:endParaRPr lang="en-ZA"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334 500.00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0.00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0.00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1800" b="1" dirty="0" smtClean="0">
                          <a:solidFill>
                            <a:srgbClr val="FF0000"/>
                          </a:solidFill>
                          <a:effectLst/>
                          <a:latin typeface="Calibri"/>
                          <a:ea typeface="Calibri"/>
                          <a:cs typeface="Times New Roman"/>
                        </a:rPr>
                        <a:t>R 334 500.00</a:t>
                      </a:r>
                      <a:endParaRPr lang="en-ZA" sz="18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06786">
                <a:tc>
                  <a:txBody>
                    <a:bodyPr/>
                    <a:lstStyle/>
                    <a:p>
                      <a:pPr>
                        <a:lnSpc>
                          <a:spcPct val="110000"/>
                        </a:lnSpc>
                        <a:spcAft>
                          <a:spcPts val="600"/>
                        </a:spcAft>
                      </a:pPr>
                      <a:r>
                        <a:rPr lang="en-ZA" sz="2000" b="1" dirty="0" smtClean="0">
                          <a:solidFill>
                            <a:schemeClr val="tx1"/>
                          </a:solidFill>
                          <a:effectLst/>
                          <a:latin typeface="Calibri"/>
                          <a:ea typeface="Calibri"/>
                          <a:cs typeface="Times New Roman"/>
                        </a:rPr>
                        <a:t>TOTAL</a:t>
                      </a:r>
                      <a:endParaRPr lang="en-ZA" sz="20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2000" b="1" dirty="0" smtClean="0">
                          <a:solidFill>
                            <a:srgbClr val="FF0000"/>
                          </a:solidFill>
                          <a:effectLst/>
                          <a:latin typeface="Calibri"/>
                          <a:ea typeface="Calibri"/>
                          <a:cs typeface="Times New Roman"/>
                        </a:rPr>
                        <a:t>R 169 052 435.40</a:t>
                      </a:r>
                      <a:endParaRPr lang="en-ZA" sz="20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2000" b="1" dirty="0" smtClean="0">
                          <a:solidFill>
                            <a:srgbClr val="FF0000"/>
                          </a:solidFill>
                          <a:effectLst/>
                          <a:latin typeface="Calibri"/>
                          <a:ea typeface="Calibri"/>
                          <a:cs typeface="Times New Roman"/>
                        </a:rPr>
                        <a:t>R 1 472.00</a:t>
                      </a:r>
                      <a:endParaRPr lang="en-ZA" sz="20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2000" b="1" dirty="0" smtClean="0">
                          <a:solidFill>
                            <a:srgbClr val="FF0000"/>
                          </a:solidFill>
                          <a:effectLst/>
                          <a:latin typeface="Calibri"/>
                          <a:ea typeface="Calibri"/>
                          <a:cs typeface="Times New Roman"/>
                        </a:rPr>
                        <a:t>R 167 093 348.20</a:t>
                      </a:r>
                      <a:endParaRPr lang="en-ZA" sz="20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ZA" sz="2000" b="1" dirty="0" smtClean="0">
                          <a:solidFill>
                            <a:srgbClr val="FF0000"/>
                          </a:solidFill>
                          <a:effectLst/>
                          <a:latin typeface="Calibri"/>
                          <a:ea typeface="Calibri"/>
                          <a:cs typeface="Times New Roman"/>
                        </a:rPr>
                        <a:t>R 1 957 615.20</a:t>
                      </a:r>
                      <a:endParaRPr lang="en-ZA" sz="20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Date Placeholder 3"/>
          <p:cNvSpPr>
            <a:spLocks noGrp="1"/>
          </p:cNvSpPr>
          <p:nvPr>
            <p:ph type="dt" sz="half" idx="10"/>
          </p:nvPr>
        </p:nvSpPr>
        <p:spPr/>
        <p:txBody>
          <a:bodyPr/>
          <a:lstStyle/>
          <a:p>
            <a:pPr>
              <a:defRPr/>
            </a:pPr>
            <a:fld id="{282EB684-CE2C-4953-85F3-588304F713B0}" type="datetime3">
              <a:rPr lang="en-US" smtClean="0">
                <a:solidFill>
                  <a:srgbClr val="000000"/>
                </a:solidFill>
              </a:rPr>
              <a:pPr>
                <a:defRPr/>
              </a:pPr>
              <a:t>6 November 2018</a:t>
            </a:fld>
            <a:endParaRPr lang="en-US" dirty="0">
              <a:solidFill>
                <a:srgbClr val="000000"/>
              </a:solidFill>
            </a:endParaRPr>
          </a:p>
        </p:txBody>
      </p:sp>
      <p:sp>
        <p:nvSpPr>
          <p:cNvPr id="5" name="Slide Number Placeholder 4"/>
          <p:cNvSpPr>
            <a:spLocks noGrp="1"/>
          </p:cNvSpPr>
          <p:nvPr>
            <p:ph type="sldNum" sz="quarter" idx="4294967295"/>
          </p:nvPr>
        </p:nvSpPr>
        <p:spPr>
          <a:xfrm>
            <a:off x="8737600" y="6245225"/>
            <a:ext cx="2844800" cy="476250"/>
          </a:xfrm>
          <a:prstGeom prst="rect">
            <a:avLst/>
          </a:prstGeom>
        </p:spPr>
        <p:txBody>
          <a:bodyPr/>
          <a:lstStyle/>
          <a:p>
            <a:pPr>
              <a:defRPr/>
            </a:pPr>
            <a:fld id="{290D2411-6FA9-43B7-AC87-AB368A9DC2CE}" type="slidenum">
              <a:rPr lang="en-US" smtClean="0">
                <a:solidFill>
                  <a:srgbClr val="000000"/>
                </a:solidFill>
              </a:rPr>
              <a:pPr>
                <a:defRPr/>
              </a:pPr>
              <a:t>25</a:t>
            </a:fld>
            <a:endParaRPr lang="en-US" dirty="0">
              <a:solidFill>
                <a:srgbClr val="000000"/>
              </a:solidFill>
            </a:endParaRPr>
          </a:p>
        </p:txBody>
      </p:sp>
    </p:spTree>
    <p:extLst>
      <p:ext uri="{BB962C8B-B14F-4D97-AF65-F5344CB8AC3E}">
        <p14:creationId xmlns:p14="http://schemas.microsoft.com/office/powerpoint/2010/main" val="7710709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4390"/>
            <a:ext cx="10972800" cy="439387"/>
          </a:xfrm>
        </p:spPr>
        <p:txBody>
          <a:bodyPr/>
          <a:lstStyle/>
          <a:p>
            <a:r>
              <a:rPr lang="en-ZA" sz="2800" b="1" dirty="0" smtClean="0"/>
              <a:t>INSPECTIONS </a:t>
            </a:r>
            <a:endParaRPr lang="en-ZA" sz="2800" b="1" dirty="0"/>
          </a:p>
        </p:txBody>
      </p:sp>
      <p:sp>
        <p:nvSpPr>
          <p:cNvPr id="3" name="Content Placeholder 2"/>
          <p:cNvSpPr>
            <a:spLocks noGrp="1"/>
          </p:cNvSpPr>
          <p:nvPr>
            <p:ph idx="1"/>
          </p:nvPr>
        </p:nvSpPr>
        <p:spPr>
          <a:xfrm>
            <a:off x="731789" y="972628"/>
            <a:ext cx="10870403" cy="4893782"/>
          </a:xfrm>
        </p:spPr>
        <p:txBody>
          <a:bodyPr/>
          <a:lstStyle/>
          <a:p>
            <a:pPr>
              <a:lnSpc>
                <a:spcPct val="150000"/>
              </a:lnSpc>
              <a:buFont typeface="Wingdings" panose="05000000000000000000" pitchFamily="2" charset="2"/>
              <a:buChar char="§"/>
            </a:pPr>
            <a:r>
              <a:rPr lang="en-ZA" sz="2400" dirty="0" smtClean="0"/>
              <a:t>As part of its oversight responsibility, the PSC from time to time conducts service delivery inspections with a view to improve the performance of the Public Service(</a:t>
            </a:r>
            <a:r>
              <a:rPr lang="en-ZA" sz="2400" b="1" dirty="0" smtClean="0">
                <a:solidFill>
                  <a:srgbClr val="000000"/>
                </a:solidFill>
              </a:rPr>
              <a:t>Announced</a:t>
            </a:r>
            <a:r>
              <a:rPr lang="en-ZA" sz="2400" dirty="0" smtClean="0">
                <a:solidFill>
                  <a:srgbClr val="000000"/>
                </a:solidFill>
              </a:rPr>
              <a:t> </a:t>
            </a:r>
            <a:r>
              <a:rPr lang="en-ZA" sz="2400" dirty="0">
                <a:solidFill>
                  <a:srgbClr val="000000"/>
                </a:solidFill>
              </a:rPr>
              <a:t>and </a:t>
            </a:r>
            <a:r>
              <a:rPr lang="en-ZA" sz="2400" b="1" dirty="0" smtClean="0">
                <a:solidFill>
                  <a:srgbClr val="000000"/>
                </a:solidFill>
              </a:rPr>
              <a:t>Unannounced).</a:t>
            </a:r>
          </a:p>
          <a:p>
            <a:pPr>
              <a:lnSpc>
                <a:spcPct val="150000"/>
              </a:lnSpc>
              <a:buFont typeface="Wingdings" panose="05000000000000000000" pitchFamily="2" charset="2"/>
              <a:buChar char="§"/>
            </a:pPr>
            <a:r>
              <a:rPr lang="en-ZA" sz="2400" dirty="0" smtClean="0"/>
              <a:t>The main purpose is to </a:t>
            </a:r>
            <a:r>
              <a:rPr lang="en-ZA" sz="2400" dirty="0" smtClean="0">
                <a:solidFill>
                  <a:srgbClr val="000000"/>
                </a:solidFill>
              </a:rPr>
              <a:t>asses </a:t>
            </a:r>
            <a:r>
              <a:rPr lang="en-ZA" sz="2400" dirty="0">
                <a:solidFill>
                  <a:srgbClr val="000000"/>
                </a:solidFill>
              </a:rPr>
              <a:t>the level of services provided to the </a:t>
            </a:r>
            <a:r>
              <a:rPr lang="en-ZA" sz="2400" dirty="0" smtClean="0">
                <a:solidFill>
                  <a:srgbClr val="000000"/>
                </a:solidFill>
              </a:rPr>
              <a:t>public that is:</a:t>
            </a:r>
          </a:p>
          <a:p>
            <a:pPr lvl="1">
              <a:lnSpc>
                <a:spcPct val="150000"/>
              </a:lnSpc>
              <a:buFont typeface="Wingdings" panose="05000000000000000000" pitchFamily="2" charset="2"/>
              <a:buChar char="ü"/>
            </a:pPr>
            <a:r>
              <a:rPr lang="en-ZA" sz="2200" dirty="0" smtClean="0">
                <a:solidFill>
                  <a:srgbClr val="000000"/>
                </a:solidFill>
              </a:rPr>
              <a:t>whether </a:t>
            </a:r>
            <a:r>
              <a:rPr lang="en-ZA" sz="2200" dirty="0">
                <a:solidFill>
                  <a:srgbClr val="000000"/>
                </a:solidFill>
              </a:rPr>
              <a:t>the conditions observed at the visited sites are in line with the </a:t>
            </a:r>
            <a:r>
              <a:rPr lang="en-ZA" sz="2200" dirty="0" smtClean="0">
                <a:solidFill>
                  <a:srgbClr val="000000"/>
                </a:solidFill>
              </a:rPr>
              <a:t>relevant </a:t>
            </a:r>
            <a:r>
              <a:rPr lang="en-ZA" sz="2200" dirty="0">
                <a:solidFill>
                  <a:srgbClr val="000000"/>
                </a:solidFill>
              </a:rPr>
              <a:t>prescripts</a:t>
            </a:r>
            <a:r>
              <a:rPr lang="en-ZA" sz="2200" dirty="0" smtClean="0">
                <a:solidFill>
                  <a:srgbClr val="000000"/>
                </a:solidFill>
              </a:rPr>
              <a:t>.</a:t>
            </a:r>
          </a:p>
          <a:p>
            <a:pPr lvl="1">
              <a:lnSpc>
                <a:spcPct val="150000"/>
              </a:lnSpc>
              <a:buFont typeface="Wingdings" panose="05000000000000000000" pitchFamily="2" charset="2"/>
              <a:buChar char="ü"/>
            </a:pPr>
            <a:r>
              <a:rPr lang="en-ZA" sz="2200" dirty="0" smtClean="0">
                <a:solidFill>
                  <a:srgbClr val="000000"/>
                </a:solidFill>
              </a:rPr>
              <a:t> </a:t>
            </a:r>
            <a:r>
              <a:rPr lang="en-ZA" sz="2200" dirty="0">
                <a:solidFill>
                  <a:srgbClr val="000000"/>
                </a:solidFill>
              </a:rPr>
              <a:t>i</a:t>
            </a:r>
            <a:r>
              <a:rPr lang="en-ZA" sz="2200" dirty="0" smtClean="0">
                <a:solidFill>
                  <a:srgbClr val="000000"/>
                </a:solidFill>
              </a:rPr>
              <a:t>n </a:t>
            </a:r>
            <a:r>
              <a:rPr lang="en-ZA" sz="2200" dirty="0">
                <a:solidFill>
                  <a:srgbClr val="000000"/>
                </a:solidFill>
              </a:rPr>
              <a:t>areas where the level and quality is found wanting, specific recommendations are made so as to ensure improvement in service delivery. </a:t>
            </a:r>
            <a:endParaRPr lang="en-ZA" sz="2200" dirty="0" smtClean="0"/>
          </a:p>
        </p:txBody>
      </p:sp>
    </p:spTree>
    <p:extLst>
      <p:ext uri="{BB962C8B-B14F-4D97-AF65-F5344CB8AC3E}">
        <p14:creationId xmlns:p14="http://schemas.microsoft.com/office/powerpoint/2010/main" val="26955259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20713"/>
            <a:ext cx="10972800" cy="370805"/>
          </a:xfrm>
        </p:spPr>
        <p:txBody>
          <a:bodyPr/>
          <a:lstStyle/>
          <a:p>
            <a:r>
              <a:rPr lang="en-ZA" sz="2400" b="1" dirty="0">
                <a:solidFill>
                  <a:srgbClr val="000000"/>
                </a:solidFill>
              </a:rPr>
              <a:t>CONCLUDING REMARKS </a:t>
            </a:r>
          </a:p>
        </p:txBody>
      </p:sp>
      <p:sp>
        <p:nvSpPr>
          <p:cNvPr id="3" name="Content Placeholder 2"/>
          <p:cNvSpPr>
            <a:spLocks noGrp="1"/>
          </p:cNvSpPr>
          <p:nvPr>
            <p:ph idx="1"/>
          </p:nvPr>
        </p:nvSpPr>
        <p:spPr>
          <a:xfrm>
            <a:off x="499432" y="1154638"/>
            <a:ext cx="10972800" cy="4438639"/>
          </a:xfrm>
        </p:spPr>
        <p:txBody>
          <a:bodyPr/>
          <a:lstStyle/>
          <a:p>
            <a:pPr lvl="0" algn="just">
              <a:lnSpc>
                <a:spcPct val="150000"/>
              </a:lnSpc>
              <a:spcAft>
                <a:spcPts val="0"/>
              </a:spcAft>
            </a:pPr>
            <a:r>
              <a:rPr lang="en-US" sz="2200" dirty="0" smtClean="0">
                <a:solidFill>
                  <a:srgbClr val="000000"/>
                </a:solidFill>
              </a:rPr>
              <a:t>The </a:t>
            </a:r>
            <a:r>
              <a:rPr lang="en-US" sz="2200" dirty="0">
                <a:solidFill>
                  <a:srgbClr val="000000"/>
                </a:solidFill>
              </a:rPr>
              <a:t>identification and management of conflict of interests for public </a:t>
            </a:r>
            <a:r>
              <a:rPr lang="en-US" sz="2200" dirty="0" smtClean="0">
                <a:solidFill>
                  <a:srgbClr val="000000"/>
                </a:solidFill>
              </a:rPr>
              <a:t>servants should be kept </a:t>
            </a:r>
            <a:r>
              <a:rPr lang="en-US" sz="2200" dirty="0">
                <a:solidFill>
                  <a:srgbClr val="000000"/>
                </a:solidFill>
              </a:rPr>
              <a:t>with integrity </a:t>
            </a:r>
            <a:r>
              <a:rPr lang="en-US" sz="2200" dirty="0" smtClean="0">
                <a:solidFill>
                  <a:srgbClr val="000000"/>
                </a:solidFill>
              </a:rPr>
              <a:t>and be promoted </a:t>
            </a:r>
            <a:r>
              <a:rPr lang="en-US" sz="2200" dirty="0">
                <a:solidFill>
                  <a:srgbClr val="000000"/>
                </a:solidFill>
              </a:rPr>
              <a:t>in the </a:t>
            </a:r>
            <a:r>
              <a:rPr lang="en-US" sz="2200" dirty="0" smtClean="0">
                <a:solidFill>
                  <a:srgbClr val="000000"/>
                </a:solidFill>
              </a:rPr>
              <a:t>workplace.</a:t>
            </a:r>
          </a:p>
          <a:p>
            <a:pPr lvl="0" algn="just">
              <a:lnSpc>
                <a:spcPct val="150000"/>
              </a:lnSpc>
              <a:spcAft>
                <a:spcPts val="0"/>
              </a:spcAft>
            </a:pPr>
            <a:r>
              <a:rPr lang="en-US" sz="2200" dirty="0" smtClean="0">
                <a:solidFill>
                  <a:srgbClr val="000000"/>
                </a:solidFill>
              </a:rPr>
              <a:t>This should be in compliance </a:t>
            </a:r>
            <a:r>
              <a:rPr lang="en-US" sz="2200" dirty="0">
                <a:solidFill>
                  <a:srgbClr val="000000"/>
                </a:solidFill>
              </a:rPr>
              <a:t>with the </a:t>
            </a:r>
            <a:r>
              <a:rPr lang="en-US" sz="2200" dirty="0" smtClean="0">
                <a:solidFill>
                  <a:srgbClr val="000000"/>
                </a:solidFill>
              </a:rPr>
              <a:t>framework and should not be </a:t>
            </a:r>
            <a:r>
              <a:rPr lang="en-US" sz="2200" dirty="0">
                <a:solidFill>
                  <a:srgbClr val="000000"/>
                </a:solidFill>
              </a:rPr>
              <a:t>seen purely as a mandatory requirement but an ethical obligation.</a:t>
            </a:r>
          </a:p>
          <a:p>
            <a:pPr lvl="0" algn="just">
              <a:lnSpc>
                <a:spcPct val="150000"/>
              </a:lnSpc>
              <a:spcAft>
                <a:spcPts val="0"/>
              </a:spcAft>
            </a:pPr>
            <a:r>
              <a:rPr lang="en-ZA" sz="2200" dirty="0" smtClean="0">
                <a:solidFill>
                  <a:srgbClr val="000000"/>
                </a:solidFill>
              </a:rPr>
              <a:t>The departments are urged to adhere to timeframes during </a:t>
            </a:r>
            <a:r>
              <a:rPr lang="en-ZA" sz="2200" dirty="0" smtClean="0">
                <a:solidFill>
                  <a:srgbClr val="000000"/>
                </a:solidFill>
              </a:rPr>
              <a:t>complaints resolution and </a:t>
            </a:r>
            <a:r>
              <a:rPr lang="en-ZA" sz="2200" dirty="0" smtClean="0">
                <a:solidFill>
                  <a:srgbClr val="000000"/>
                </a:solidFill>
              </a:rPr>
              <a:t>provide </a:t>
            </a:r>
            <a:r>
              <a:rPr lang="en-ZA" sz="2200" dirty="0">
                <a:solidFill>
                  <a:srgbClr val="000000"/>
                </a:solidFill>
              </a:rPr>
              <a:t>feedback on the implementation of </a:t>
            </a:r>
            <a:r>
              <a:rPr lang="en-ZA" sz="2200" dirty="0" smtClean="0">
                <a:solidFill>
                  <a:srgbClr val="000000"/>
                </a:solidFill>
              </a:rPr>
              <a:t>recommendations.</a:t>
            </a:r>
          </a:p>
          <a:p>
            <a:pPr lvl="0" algn="just">
              <a:lnSpc>
                <a:spcPct val="150000"/>
              </a:lnSpc>
              <a:spcAft>
                <a:spcPts val="0"/>
              </a:spcAft>
            </a:pPr>
            <a:r>
              <a:rPr lang="en-ZA" sz="2200" dirty="0" smtClean="0">
                <a:solidFill>
                  <a:srgbClr val="000000"/>
                </a:solidFill>
              </a:rPr>
              <a:t>The requested and required information or documents should </a:t>
            </a:r>
            <a:r>
              <a:rPr lang="en-ZA" sz="2200" dirty="0">
                <a:solidFill>
                  <a:srgbClr val="000000"/>
                </a:solidFill>
              </a:rPr>
              <a:t>be presented </a:t>
            </a:r>
            <a:r>
              <a:rPr lang="en-ZA" sz="2200" dirty="0" smtClean="0">
                <a:solidFill>
                  <a:srgbClr val="000000"/>
                </a:solidFill>
              </a:rPr>
              <a:t>timeously with all accuracy.</a:t>
            </a:r>
            <a:endParaRPr lang="en-ZA" sz="2200" dirty="0">
              <a:solidFill>
                <a:srgbClr val="000000"/>
              </a:solidFill>
            </a:endParaRPr>
          </a:p>
        </p:txBody>
      </p:sp>
      <p:sp>
        <p:nvSpPr>
          <p:cNvPr id="5" name="Slide Number Placeholder 4"/>
          <p:cNvSpPr>
            <a:spLocks noGrp="1"/>
          </p:cNvSpPr>
          <p:nvPr>
            <p:ph type="sldNum" sz="quarter" idx="12"/>
          </p:nvPr>
        </p:nvSpPr>
        <p:spPr/>
        <p:txBody>
          <a:bodyPr/>
          <a:lstStyle/>
          <a:p>
            <a:pPr>
              <a:defRPr/>
            </a:pPr>
            <a:fld id="{290D2411-6FA9-43B7-AC87-AB368A9DC2CE}" type="slidenum">
              <a:rPr lang="en-US" smtClean="0">
                <a:solidFill>
                  <a:srgbClr val="000000"/>
                </a:solidFill>
              </a:rPr>
              <a:pPr>
                <a:defRPr/>
              </a:pPr>
              <a:t>27</a:t>
            </a:fld>
            <a:endParaRPr lang="en-US" dirty="0">
              <a:solidFill>
                <a:srgbClr val="000000"/>
              </a:solidFill>
            </a:endParaRPr>
          </a:p>
        </p:txBody>
      </p:sp>
    </p:spTree>
    <p:extLst>
      <p:ext uri="{BB962C8B-B14F-4D97-AF65-F5344CB8AC3E}">
        <p14:creationId xmlns:p14="http://schemas.microsoft.com/office/powerpoint/2010/main" val="26619155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0" descr="thankyou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36" y="0"/>
            <a:ext cx="121835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txBox="1">
            <a:spLocks noChangeArrowheads="1"/>
          </p:cNvSpPr>
          <p:nvPr/>
        </p:nvSpPr>
        <p:spPr>
          <a:xfrm>
            <a:off x="381000" y="2071688"/>
            <a:ext cx="11074400" cy="3071812"/>
          </a:xfrm>
          <a:prstGeom prst="rect">
            <a:avLst/>
          </a:prstGeom>
        </p:spPr>
        <p:txBody>
          <a:bodyPr/>
          <a:lstStyle/>
          <a:p>
            <a:pPr marL="342900" indent="-342900" algn="just" eaLnBrk="0" fontAlgn="base" hangingPunct="0">
              <a:lnSpc>
                <a:spcPct val="80000"/>
              </a:lnSpc>
              <a:spcBef>
                <a:spcPct val="20000"/>
              </a:spcBef>
              <a:spcAft>
                <a:spcPct val="0"/>
              </a:spcAft>
              <a:buFont typeface="Wingdings" pitchFamily="2" charset="2"/>
              <a:buChar char="q"/>
              <a:defRPr/>
            </a:pPr>
            <a:endParaRPr lang="en-ZA" sz="2000" b="1" kern="0" dirty="0">
              <a:solidFill>
                <a:srgbClr val="BBE0E3">
                  <a:lumMod val="25000"/>
                </a:srgbClr>
              </a:solidFill>
              <a:ea typeface="ＭＳ Ｐゴシック" pitchFamily="34" charset="-128"/>
            </a:endParaRPr>
          </a:p>
        </p:txBody>
      </p:sp>
      <p:sp>
        <p:nvSpPr>
          <p:cNvPr id="20484" name="TextBox 9"/>
          <p:cNvSpPr txBox="1">
            <a:spLocks noChangeArrowheads="1"/>
          </p:cNvSpPr>
          <p:nvPr/>
        </p:nvSpPr>
        <p:spPr bwMode="auto">
          <a:xfrm>
            <a:off x="1809751" y="2928938"/>
            <a:ext cx="91440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fontAlgn="base">
              <a:spcBef>
                <a:spcPct val="0"/>
              </a:spcBef>
              <a:spcAft>
                <a:spcPct val="0"/>
              </a:spcAft>
            </a:pPr>
            <a:r>
              <a:rPr lang="en-ZA" sz="6000" b="1" dirty="0">
                <a:solidFill>
                  <a:srgbClr val="1E4649"/>
                </a:solidFill>
              </a:rPr>
              <a:t>THANK YOU</a:t>
            </a:r>
            <a:r>
              <a:rPr lang="en-ZA" sz="6000" b="1" dirty="0" smtClean="0">
                <a:solidFill>
                  <a:srgbClr val="1E4649"/>
                </a:solidFill>
              </a:rPr>
              <a:t>!</a:t>
            </a:r>
          </a:p>
          <a:p>
            <a:pPr algn="ctr" fontAlgn="base">
              <a:spcBef>
                <a:spcPct val="0"/>
              </a:spcBef>
              <a:spcAft>
                <a:spcPct val="0"/>
              </a:spcAft>
            </a:pPr>
            <a:r>
              <a:rPr lang="en-ZA" sz="6000" b="1" dirty="0" smtClean="0">
                <a:solidFill>
                  <a:srgbClr val="1E4649"/>
                </a:solidFill>
              </a:rPr>
              <a:t>KE A LEBOGA</a:t>
            </a:r>
            <a:endParaRPr lang="en-ZA" sz="6000" b="1" dirty="0">
              <a:solidFill>
                <a:srgbClr val="1E4649"/>
              </a:solidFill>
            </a:endParaRPr>
          </a:p>
        </p:txBody>
      </p:sp>
    </p:spTree>
    <p:extLst>
      <p:ext uri="{BB962C8B-B14F-4D97-AF65-F5344CB8AC3E}">
        <p14:creationId xmlns:p14="http://schemas.microsoft.com/office/powerpoint/2010/main" val="16811378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36730"/>
            <a:ext cx="10972800" cy="600503"/>
          </a:xfrm>
        </p:spPr>
        <p:txBody>
          <a:bodyPr/>
          <a:lstStyle/>
          <a:p>
            <a:r>
              <a:rPr lang="en-ZA" sz="3200" b="1" dirty="0" smtClean="0">
                <a:solidFill>
                  <a:schemeClr val="tx1"/>
                </a:solidFill>
                <a:latin typeface="Berlin Sans FB Demi" panose="020E0802020502020306" pitchFamily="34" charset="0"/>
              </a:rPr>
              <a:t>MANDATE OF THE PUBLIC SERVICE COMMISSION </a:t>
            </a:r>
            <a:endParaRPr lang="en-ZA" sz="3200" b="1" dirty="0">
              <a:solidFill>
                <a:schemeClr val="tx1"/>
              </a:solidFill>
              <a:latin typeface="Berlin Sans FB Demi" panose="020E0802020502020306" pitchFamily="34" charset="0"/>
            </a:endParaRPr>
          </a:p>
        </p:txBody>
      </p:sp>
      <p:sp>
        <p:nvSpPr>
          <p:cNvPr id="3" name="Content Placeholder 2"/>
          <p:cNvSpPr>
            <a:spLocks noGrp="1"/>
          </p:cNvSpPr>
          <p:nvPr>
            <p:ph idx="1"/>
          </p:nvPr>
        </p:nvSpPr>
        <p:spPr>
          <a:xfrm>
            <a:off x="609600" y="1091820"/>
            <a:ext cx="10972800" cy="5034347"/>
          </a:xfrm>
        </p:spPr>
        <p:txBody>
          <a:bodyPr/>
          <a:lstStyle/>
          <a:p>
            <a:r>
              <a:rPr lang="en-ZA" sz="2000" dirty="0"/>
              <a:t>The </a:t>
            </a:r>
            <a:r>
              <a:rPr lang="en-ZA" sz="2000" dirty="0" smtClean="0"/>
              <a:t>Public Service Commission derives </a:t>
            </a:r>
            <a:r>
              <a:rPr lang="en-ZA" sz="2000" dirty="0"/>
              <a:t>its mandate from sections 195 and 196 of the Constitution, 1996. </a:t>
            </a:r>
            <a:endParaRPr lang="en-ZA" sz="2000" dirty="0" smtClean="0"/>
          </a:p>
          <a:p>
            <a:r>
              <a:rPr lang="en-ZA" sz="2000" dirty="0" smtClean="0"/>
              <a:t>The </a:t>
            </a:r>
            <a:r>
              <a:rPr lang="en-ZA" sz="2000" dirty="0"/>
              <a:t>PSC is tasked and empowered to, amongst others, investigate, monitor, and evaluate the organisation and administration of the Public Service. </a:t>
            </a:r>
            <a:endParaRPr lang="en-ZA" sz="2000" dirty="0" smtClean="0"/>
          </a:p>
          <a:p>
            <a:r>
              <a:rPr lang="en-ZA" sz="2000" dirty="0" smtClean="0"/>
              <a:t>The </a:t>
            </a:r>
            <a:r>
              <a:rPr lang="en-ZA" sz="2000" dirty="0"/>
              <a:t>PSC also has an obligation to promote measures that would ensure effective and efficient performance within the Public Service and to promote values and principles of public administration as set out in the Constitution, throughout the Public Service. These values and principles </a:t>
            </a:r>
            <a:r>
              <a:rPr lang="en-ZA" sz="2000" dirty="0" smtClean="0"/>
              <a:t>are</a:t>
            </a:r>
            <a:r>
              <a:rPr lang="en-ZA" sz="2000" i="1" dirty="0" smtClean="0"/>
              <a:t>, inter alia</a:t>
            </a:r>
            <a:r>
              <a:rPr lang="en-ZA" sz="2000" dirty="0" smtClean="0"/>
              <a:t>:</a:t>
            </a:r>
          </a:p>
          <a:p>
            <a:pPr>
              <a:buFont typeface="Wingdings" panose="05000000000000000000" pitchFamily="2" charset="2"/>
              <a:buChar char="v"/>
            </a:pPr>
            <a:r>
              <a:rPr lang="en-ZA" sz="2000" dirty="0" smtClean="0"/>
              <a:t>A </a:t>
            </a:r>
            <a:r>
              <a:rPr lang="en-ZA" sz="2000" dirty="0"/>
              <a:t>high standard of professional </a:t>
            </a:r>
            <a:r>
              <a:rPr lang="en-ZA" sz="2000" dirty="0" smtClean="0"/>
              <a:t>ethics</a:t>
            </a:r>
          </a:p>
          <a:p>
            <a:pPr>
              <a:buFont typeface="Wingdings" panose="05000000000000000000" pitchFamily="2" charset="2"/>
              <a:buChar char="v"/>
            </a:pPr>
            <a:r>
              <a:rPr lang="en-ZA" sz="2000" dirty="0"/>
              <a:t>E</a:t>
            </a:r>
            <a:r>
              <a:rPr lang="en-ZA" sz="2000" dirty="0" smtClean="0"/>
              <a:t>fficient</a:t>
            </a:r>
            <a:r>
              <a:rPr lang="en-ZA" sz="2000" dirty="0"/>
              <a:t>, economic and effective use of </a:t>
            </a:r>
            <a:r>
              <a:rPr lang="en-ZA" sz="2000" dirty="0" smtClean="0"/>
              <a:t>resources </a:t>
            </a:r>
          </a:p>
          <a:p>
            <a:pPr>
              <a:buFont typeface="Wingdings" panose="05000000000000000000" pitchFamily="2" charset="2"/>
              <a:buChar char="v"/>
            </a:pPr>
            <a:r>
              <a:rPr lang="en-ZA" sz="2000" dirty="0" smtClean="0"/>
              <a:t>A </a:t>
            </a:r>
            <a:r>
              <a:rPr lang="en-ZA" sz="2000" dirty="0"/>
              <a:t>development-orientated public </a:t>
            </a:r>
            <a:r>
              <a:rPr lang="en-ZA" sz="2000" dirty="0" smtClean="0"/>
              <a:t>administration</a:t>
            </a:r>
          </a:p>
          <a:p>
            <a:pPr>
              <a:buFont typeface="Wingdings" panose="05000000000000000000" pitchFamily="2" charset="2"/>
              <a:buChar char="v"/>
            </a:pPr>
            <a:r>
              <a:rPr lang="en-ZA" sz="2000" dirty="0" smtClean="0"/>
              <a:t>Provision </a:t>
            </a:r>
            <a:r>
              <a:rPr lang="en-ZA" sz="2000" dirty="0"/>
              <a:t>of services in an impartial, fair and equitable way, without </a:t>
            </a:r>
            <a:r>
              <a:rPr lang="en-ZA" sz="2000" dirty="0" smtClean="0"/>
              <a:t>bias </a:t>
            </a:r>
          </a:p>
          <a:p>
            <a:pPr>
              <a:buFont typeface="Wingdings" panose="05000000000000000000" pitchFamily="2" charset="2"/>
              <a:buChar char="v"/>
            </a:pPr>
            <a:r>
              <a:rPr lang="en-ZA" sz="2000" dirty="0" smtClean="0"/>
              <a:t>Responding </a:t>
            </a:r>
            <a:r>
              <a:rPr lang="en-ZA" sz="2000" dirty="0"/>
              <a:t>to people’s needs and encouraging the public to participate in </a:t>
            </a:r>
            <a:r>
              <a:rPr lang="en-ZA" sz="2000" dirty="0" smtClean="0"/>
              <a:t>policy-making</a:t>
            </a:r>
          </a:p>
          <a:p>
            <a:pPr>
              <a:buFont typeface="Wingdings" panose="05000000000000000000" pitchFamily="2" charset="2"/>
              <a:buChar char="v"/>
            </a:pPr>
            <a:r>
              <a:rPr lang="en-ZA" sz="2000" dirty="0" smtClean="0"/>
              <a:t>Accountable and Transparent Public </a:t>
            </a:r>
            <a:r>
              <a:rPr lang="en-ZA" sz="2000" dirty="0"/>
              <a:t>Administration</a:t>
            </a:r>
          </a:p>
          <a:p>
            <a:endParaRPr lang="en-ZA" sz="2000" dirty="0">
              <a:solidFill>
                <a:srgbClr val="000000"/>
              </a:solidFill>
            </a:endParaRPr>
          </a:p>
        </p:txBody>
      </p:sp>
      <p:sp>
        <p:nvSpPr>
          <p:cNvPr id="4" name="Date Placeholder 3"/>
          <p:cNvSpPr>
            <a:spLocks noGrp="1"/>
          </p:cNvSpPr>
          <p:nvPr>
            <p:ph type="dt" sz="half" idx="10"/>
          </p:nvPr>
        </p:nvSpPr>
        <p:spPr/>
        <p:txBody>
          <a:bodyPr/>
          <a:lstStyle/>
          <a:p>
            <a:pPr>
              <a:defRPr/>
            </a:pPr>
            <a:fld id="{282EB684-CE2C-4953-85F3-588304F713B0}" type="datetime3">
              <a:rPr lang="en-US" smtClean="0">
                <a:solidFill>
                  <a:srgbClr val="000000"/>
                </a:solidFill>
              </a:rPr>
              <a:pPr>
                <a:defRPr/>
              </a:pPr>
              <a:t>6 November 2018</a:t>
            </a:fld>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290D2411-6FA9-43B7-AC87-AB368A9DC2CE}" type="slidenum">
              <a:rPr lang="en-US" smtClean="0">
                <a:solidFill>
                  <a:srgbClr val="000000"/>
                </a:solidFill>
              </a:rPr>
              <a:pPr>
                <a:defRPr/>
              </a:pPr>
              <a:t>3</a:t>
            </a:fld>
            <a:endParaRPr lang="en-US" dirty="0">
              <a:solidFill>
                <a:srgbClr val="000000"/>
              </a:solidFill>
            </a:endParaRPr>
          </a:p>
        </p:txBody>
      </p:sp>
    </p:spTree>
    <p:extLst>
      <p:ext uri="{BB962C8B-B14F-4D97-AF65-F5344CB8AC3E}">
        <p14:creationId xmlns:p14="http://schemas.microsoft.com/office/powerpoint/2010/main" val="25402978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77423"/>
            <a:ext cx="10972800" cy="518614"/>
          </a:xfrm>
        </p:spPr>
        <p:txBody>
          <a:bodyPr/>
          <a:lstStyle/>
          <a:p>
            <a:r>
              <a:rPr lang="en-ZA" sz="2800" b="1" dirty="0" smtClean="0">
                <a:solidFill>
                  <a:schemeClr val="tx1"/>
                </a:solidFill>
              </a:rPr>
              <a:t/>
            </a:r>
            <a:br>
              <a:rPr lang="en-ZA" sz="2800" b="1" dirty="0" smtClean="0">
                <a:solidFill>
                  <a:schemeClr val="tx1"/>
                </a:solidFill>
              </a:rPr>
            </a:br>
            <a:r>
              <a:rPr lang="en-ZA" sz="2800" b="1" dirty="0" smtClean="0">
                <a:solidFill>
                  <a:schemeClr val="tx1"/>
                </a:solidFill>
                <a:latin typeface="Berlin Sans FB Demi" panose="020E0802020502020306" pitchFamily="34" charset="0"/>
              </a:rPr>
              <a:t>FIGHTING CORRUPTION AND PROMOTING ETHICAL CONDUCT </a:t>
            </a:r>
            <a:endParaRPr lang="en-ZA" sz="2800" dirty="0">
              <a:solidFill>
                <a:schemeClr val="tx1"/>
              </a:solidFill>
              <a:latin typeface="Berlin Sans FB Demi" panose="020E0802020502020306" pitchFamily="34" charset="0"/>
            </a:endParaRPr>
          </a:p>
        </p:txBody>
      </p:sp>
      <p:sp>
        <p:nvSpPr>
          <p:cNvPr id="3" name="Content Placeholder 2"/>
          <p:cNvSpPr>
            <a:spLocks noGrp="1"/>
          </p:cNvSpPr>
          <p:nvPr>
            <p:ph idx="1"/>
          </p:nvPr>
        </p:nvSpPr>
        <p:spPr>
          <a:xfrm>
            <a:off x="609600" y="777923"/>
            <a:ext cx="10972800" cy="5595582"/>
          </a:xfrm>
        </p:spPr>
        <p:txBody>
          <a:bodyPr/>
          <a:lstStyle/>
          <a:p>
            <a:pPr algn="just">
              <a:buFont typeface="Wingdings" panose="05000000000000000000" pitchFamily="2" charset="2"/>
              <a:buChar char="q"/>
            </a:pPr>
            <a:r>
              <a:rPr lang="en-ZA" sz="2000" dirty="0" smtClean="0"/>
              <a:t>Public servants have to act with integrity and commitment in their work especially in a developmental society like South Africa, where the majority of citizens have great expectations from government to deliver services effectively.</a:t>
            </a:r>
          </a:p>
          <a:p>
            <a:pPr algn="just">
              <a:buFont typeface="Wingdings" panose="05000000000000000000" pitchFamily="2" charset="2"/>
              <a:buChar char="q"/>
            </a:pPr>
            <a:r>
              <a:rPr lang="en-ZA" sz="2000" dirty="0" smtClean="0"/>
              <a:t>The interaction between public servants and the public can, however generate opportunities which test public servants resolve to uphold their levels of integrity and honesty. </a:t>
            </a:r>
          </a:p>
          <a:p>
            <a:pPr algn="just">
              <a:buFont typeface="Wingdings" panose="05000000000000000000" pitchFamily="2" charset="2"/>
              <a:buChar char="q"/>
            </a:pPr>
            <a:r>
              <a:rPr lang="en-ZA" sz="2000" dirty="0" smtClean="0"/>
              <a:t>Recognising that public servants may be susceptible to unethical behaviour, government has put in place a comprehensive set of legislation and policy frameworks and created supporting institutions to build integrity and fight corruption. </a:t>
            </a:r>
          </a:p>
          <a:p>
            <a:pPr algn="just">
              <a:buFont typeface="Wingdings" panose="05000000000000000000" pitchFamily="2" charset="2"/>
              <a:buChar char="q"/>
            </a:pPr>
            <a:r>
              <a:rPr lang="en-ZA" sz="2000" dirty="0" smtClean="0"/>
              <a:t>The following are some of the interventions the PSC is implementing to fight the risk of corrupt activities and promote ethical conduct;</a:t>
            </a:r>
          </a:p>
          <a:p>
            <a:pPr algn="just">
              <a:buFont typeface="Wingdings" panose="05000000000000000000" pitchFamily="2" charset="2"/>
              <a:buChar char="ü"/>
            </a:pPr>
            <a:r>
              <a:rPr lang="en-ZA" sz="2000" dirty="0" smtClean="0"/>
              <a:t>Promotion of Code of Conduct </a:t>
            </a:r>
          </a:p>
          <a:p>
            <a:pPr algn="just">
              <a:buFont typeface="Wingdings" panose="05000000000000000000" pitchFamily="2" charset="2"/>
              <a:buChar char="ü"/>
            </a:pPr>
            <a:r>
              <a:rPr lang="en-ZA" sz="2000" dirty="0" smtClean="0"/>
              <a:t>Gift Management </a:t>
            </a:r>
          </a:p>
          <a:p>
            <a:pPr algn="just">
              <a:buFont typeface="Wingdings" panose="05000000000000000000" pitchFamily="2" charset="2"/>
              <a:buChar char="ü"/>
            </a:pPr>
            <a:r>
              <a:rPr lang="en-ZA" sz="2000" dirty="0" smtClean="0"/>
              <a:t>Remunerative Work Outside the Public Service (RWOPS)</a:t>
            </a:r>
          </a:p>
          <a:p>
            <a:pPr algn="just">
              <a:buFont typeface="Wingdings" panose="05000000000000000000" pitchFamily="2" charset="2"/>
              <a:buChar char="ü"/>
            </a:pPr>
            <a:r>
              <a:rPr lang="en-ZA" sz="2000" dirty="0" smtClean="0"/>
              <a:t>Financial Disclosures</a:t>
            </a:r>
          </a:p>
          <a:p>
            <a:pPr algn="just">
              <a:buFont typeface="Wingdings" panose="05000000000000000000" pitchFamily="2" charset="2"/>
              <a:buChar char="ü"/>
            </a:pPr>
            <a:r>
              <a:rPr lang="en-ZA" sz="2000" dirty="0" smtClean="0"/>
              <a:t>Financial Misconduct</a:t>
            </a:r>
          </a:p>
          <a:p>
            <a:pPr algn="just">
              <a:buFont typeface="Wingdings" panose="05000000000000000000" pitchFamily="2" charset="2"/>
              <a:buChar char="ü"/>
            </a:pPr>
            <a:r>
              <a:rPr lang="en-ZA" sz="2000" dirty="0" smtClean="0"/>
              <a:t>Investigations of Complaints through the National Anti-Corruption Hotline  </a:t>
            </a:r>
          </a:p>
          <a:p>
            <a:pPr marL="0" indent="0">
              <a:buNone/>
            </a:pPr>
            <a:r>
              <a:rPr lang="en-ZA" sz="2400" dirty="0" smtClean="0"/>
              <a:t>  </a:t>
            </a:r>
            <a:endParaRPr lang="en-ZA" sz="2400" dirty="0"/>
          </a:p>
        </p:txBody>
      </p:sp>
      <p:sp>
        <p:nvSpPr>
          <p:cNvPr id="4" name="Date Placeholder 3"/>
          <p:cNvSpPr>
            <a:spLocks noGrp="1"/>
          </p:cNvSpPr>
          <p:nvPr>
            <p:ph type="dt" sz="half" idx="10"/>
          </p:nvPr>
        </p:nvSpPr>
        <p:spPr/>
        <p:txBody>
          <a:bodyPr/>
          <a:lstStyle/>
          <a:p>
            <a:pPr>
              <a:defRPr/>
            </a:pPr>
            <a:fld id="{282EB684-CE2C-4953-85F3-588304F713B0}" type="datetime3">
              <a:rPr lang="en-US" smtClean="0">
                <a:solidFill>
                  <a:srgbClr val="000000"/>
                </a:solidFill>
              </a:rPr>
              <a:pPr>
                <a:defRPr/>
              </a:pPr>
              <a:t>6 November 2018</a:t>
            </a:fld>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290D2411-6FA9-43B7-AC87-AB368A9DC2CE}" type="slidenum">
              <a:rPr lang="en-US" smtClean="0">
                <a:solidFill>
                  <a:srgbClr val="000000"/>
                </a:solidFill>
              </a:rPr>
              <a:pPr>
                <a:defRPr/>
              </a:pPr>
              <a:t>4</a:t>
            </a:fld>
            <a:endParaRPr lang="en-US" dirty="0">
              <a:solidFill>
                <a:srgbClr val="000000"/>
              </a:solidFill>
            </a:endParaRPr>
          </a:p>
        </p:txBody>
      </p:sp>
    </p:spTree>
    <p:extLst>
      <p:ext uri="{BB962C8B-B14F-4D97-AF65-F5344CB8AC3E}">
        <p14:creationId xmlns:p14="http://schemas.microsoft.com/office/powerpoint/2010/main" val="25827079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5786"/>
            <a:ext cx="10972800" cy="791570"/>
          </a:xfrm>
        </p:spPr>
        <p:txBody>
          <a:bodyPr/>
          <a:lstStyle/>
          <a:p>
            <a:r>
              <a:rPr lang="en-ZA" sz="2800" b="1" dirty="0" smtClean="0">
                <a:solidFill>
                  <a:schemeClr val="tx1"/>
                </a:solidFill>
                <a:latin typeface="Berlin Sans FB Demi" panose="020E0802020502020306" pitchFamily="34" charset="0"/>
              </a:rPr>
              <a:t>FIGHTING CORRUPTION AND PROMOTING ETHICAL CONDUCT  </a:t>
            </a:r>
            <a:endParaRPr lang="en-ZA" sz="2800" b="1" dirty="0">
              <a:solidFill>
                <a:schemeClr val="tx1"/>
              </a:solidFill>
              <a:latin typeface="Berlin Sans FB Demi" panose="020E0802020502020306" pitchFamily="34" charset="0"/>
            </a:endParaRPr>
          </a:p>
        </p:txBody>
      </p:sp>
      <p:sp>
        <p:nvSpPr>
          <p:cNvPr id="3" name="Content Placeholder 2"/>
          <p:cNvSpPr>
            <a:spLocks noGrp="1"/>
          </p:cNvSpPr>
          <p:nvPr>
            <p:ph idx="1"/>
          </p:nvPr>
        </p:nvSpPr>
        <p:spPr>
          <a:xfrm>
            <a:off x="609600" y="996287"/>
            <a:ext cx="10972800" cy="5227091"/>
          </a:xfrm>
        </p:spPr>
        <p:txBody>
          <a:bodyPr/>
          <a:lstStyle/>
          <a:p>
            <a:r>
              <a:rPr lang="en-ZA" sz="2400" b="1" dirty="0" smtClean="0"/>
              <a:t>Code of Conduct</a:t>
            </a:r>
          </a:p>
          <a:p>
            <a:pPr marL="0" indent="0">
              <a:buNone/>
            </a:pPr>
            <a:r>
              <a:rPr lang="en-ZA" sz="2000" dirty="0"/>
              <a:t>In terms of Chapter 2 of the </a:t>
            </a:r>
            <a:r>
              <a:rPr lang="en-ZA" sz="2000" dirty="0" smtClean="0"/>
              <a:t>PSR (2016), </a:t>
            </a:r>
            <a:r>
              <a:rPr lang="en-ZA" sz="2000" dirty="0"/>
              <a:t>departments are required to promote the Code of Conduct for the Public Service with their officials. The Code of Conduct promotes honesty and integrity in the workplace.</a:t>
            </a:r>
          </a:p>
          <a:p>
            <a:r>
              <a:rPr lang="en-ZA" sz="2400" b="1" dirty="0" smtClean="0"/>
              <a:t>Gift Register and Policy in Place </a:t>
            </a:r>
          </a:p>
          <a:p>
            <a:pPr marL="0" indent="0">
              <a:buNone/>
            </a:pPr>
            <a:r>
              <a:rPr lang="en-ZA" sz="2000" dirty="0"/>
              <a:t>According to the Code of Conduct for the Public Service an employee shall not without prior written approval of the Head of the </a:t>
            </a:r>
            <a:r>
              <a:rPr lang="en-ZA" sz="2000" dirty="0"/>
              <a:t>Department</a:t>
            </a:r>
            <a:r>
              <a:rPr lang="en-ZA" sz="2000" dirty="0"/>
              <a:t> accept any gifts during the perfomance of his duties in the Public Service. It is therefore required of </a:t>
            </a:r>
            <a:r>
              <a:rPr lang="en-ZA" sz="2000" dirty="0" smtClean="0"/>
              <a:t>government </a:t>
            </a:r>
            <a:r>
              <a:rPr lang="en-ZA" sz="2000" dirty="0"/>
              <a:t>departments to have a gift register and a policy that </a:t>
            </a:r>
            <a:r>
              <a:rPr lang="en-ZA" sz="2000" dirty="0" smtClean="0"/>
              <a:t>guides </a:t>
            </a:r>
            <a:r>
              <a:rPr lang="en-ZA" sz="2000" dirty="0"/>
              <a:t>the acceptance of gifts. </a:t>
            </a:r>
            <a:r>
              <a:rPr lang="en-ZA" sz="1800" b="1" dirty="0" smtClean="0">
                <a:solidFill>
                  <a:srgbClr val="FF0000"/>
                </a:solidFill>
              </a:rPr>
              <a:t>The prohibition of gifts excludes all tokens that may be offered or accepted  within normal standards of courtesy or protocol by any entity; such as pens, bags and T-shirts. </a:t>
            </a:r>
          </a:p>
          <a:p>
            <a:r>
              <a:rPr lang="en-ZA" sz="2400" b="1" dirty="0"/>
              <a:t>Remunerative Work Outside the Public </a:t>
            </a:r>
            <a:r>
              <a:rPr lang="en-ZA" sz="2400" b="1" dirty="0" smtClean="0"/>
              <a:t>Service</a:t>
            </a:r>
          </a:p>
          <a:p>
            <a:pPr marL="0" indent="0">
              <a:buNone/>
            </a:pPr>
            <a:r>
              <a:rPr lang="en-ZA" sz="1800" b="1" dirty="0" smtClean="0"/>
              <a:t>Government does not say officials should not engage in RWOPS </a:t>
            </a:r>
            <a:r>
              <a:rPr lang="en-ZA" sz="1800" b="1" dirty="0"/>
              <a:t> </a:t>
            </a:r>
            <a:r>
              <a:rPr lang="en-ZA" sz="1800" b="1" dirty="0" smtClean="0"/>
              <a:t>but through </a:t>
            </a:r>
            <a:r>
              <a:rPr lang="en-ZA" sz="1800" b="1" dirty="0" smtClean="0"/>
              <a:t>Regulation </a:t>
            </a:r>
            <a:r>
              <a:rPr lang="en-ZA" sz="1800" b="1" dirty="0"/>
              <a:t>13 (c</a:t>
            </a:r>
            <a:r>
              <a:rPr lang="en-ZA" sz="1800" b="1" dirty="0" smtClean="0"/>
              <a:t>) of the Public Service Regulation, 2016, </a:t>
            </a:r>
            <a:r>
              <a:rPr lang="en-ZA" sz="1800" b="1" dirty="0" smtClean="0"/>
              <a:t>it introduced </a:t>
            </a:r>
            <a:r>
              <a:rPr lang="en-ZA" sz="1800" b="1" dirty="0" smtClean="0"/>
              <a:t>a prohibition on employees conducting business with an organ of state or being a director of a public or private company conducting business with an organ of the state.     </a:t>
            </a:r>
            <a:endParaRPr lang="en-ZA" sz="1800" b="1" dirty="0"/>
          </a:p>
          <a:p>
            <a:pPr marL="0" indent="0">
              <a:buNone/>
            </a:pPr>
            <a:r>
              <a:rPr lang="en-ZA" sz="2000" dirty="0" smtClean="0"/>
              <a:t>    </a:t>
            </a:r>
            <a:endParaRPr lang="en-ZA" sz="2000" dirty="0"/>
          </a:p>
          <a:p>
            <a:pPr marL="0" indent="0">
              <a:buNone/>
            </a:pPr>
            <a:r>
              <a:rPr lang="en-ZA" sz="2400" dirty="0" smtClean="0"/>
              <a:t> </a:t>
            </a:r>
          </a:p>
          <a:p>
            <a:pPr marL="0" indent="0">
              <a:buNone/>
            </a:pPr>
            <a:endParaRPr lang="en-ZA" sz="2400" dirty="0" smtClean="0"/>
          </a:p>
          <a:p>
            <a:pPr marL="0" indent="0">
              <a:buNone/>
            </a:pPr>
            <a:endParaRPr lang="en-ZA" sz="2400" dirty="0"/>
          </a:p>
        </p:txBody>
      </p:sp>
      <p:sp>
        <p:nvSpPr>
          <p:cNvPr id="4" name="Date Placeholder 3"/>
          <p:cNvSpPr>
            <a:spLocks noGrp="1"/>
          </p:cNvSpPr>
          <p:nvPr>
            <p:ph type="dt" sz="half" idx="10"/>
          </p:nvPr>
        </p:nvSpPr>
        <p:spPr/>
        <p:txBody>
          <a:bodyPr/>
          <a:lstStyle/>
          <a:p>
            <a:pPr>
              <a:defRPr/>
            </a:pPr>
            <a:fld id="{282EB684-CE2C-4953-85F3-588304F713B0}" type="datetime3">
              <a:rPr lang="en-US" smtClean="0">
                <a:solidFill>
                  <a:srgbClr val="000000"/>
                </a:solidFill>
              </a:rPr>
              <a:pPr>
                <a:defRPr/>
              </a:pPr>
              <a:t>6 November 2018</a:t>
            </a:fld>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290D2411-6FA9-43B7-AC87-AB368A9DC2CE}" type="slidenum">
              <a:rPr lang="en-US" smtClean="0">
                <a:solidFill>
                  <a:srgbClr val="000000"/>
                </a:solidFill>
              </a:rPr>
              <a:pPr>
                <a:defRPr/>
              </a:pPr>
              <a:t>5</a:t>
            </a:fld>
            <a:endParaRPr lang="en-US" dirty="0">
              <a:solidFill>
                <a:srgbClr val="000000"/>
              </a:solidFill>
            </a:endParaRPr>
          </a:p>
        </p:txBody>
      </p:sp>
    </p:spTree>
    <p:extLst>
      <p:ext uri="{BB962C8B-B14F-4D97-AF65-F5344CB8AC3E}">
        <p14:creationId xmlns:p14="http://schemas.microsoft.com/office/powerpoint/2010/main" val="2890001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sz="2800" b="1" dirty="0" smtClean="0">
                <a:solidFill>
                  <a:schemeClr val="tx1"/>
                </a:solidFill>
                <a:latin typeface="Berlin Sans FB Demi" panose="020E0802020502020306" pitchFamily="34" charset="0"/>
              </a:rPr>
              <a:t>INTERVENTIONS: FIGHTING CORRUPTION AND PROMOTING ETHICAL CONDUCT (CONT…)</a:t>
            </a:r>
            <a:endParaRPr lang="en-ZA" sz="2800" dirty="0">
              <a:solidFill>
                <a:schemeClr val="tx1"/>
              </a:solidFill>
              <a:latin typeface="Berlin Sans FB Demi" panose="020E0802020502020306" pitchFamily="34" charset="0"/>
            </a:endParaRPr>
          </a:p>
        </p:txBody>
      </p:sp>
      <p:sp>
        <p:nvSpPr>
          <p:cNvPr id="3" name="Content Placeholder 2"/>
          <p:cNvSpPr>
            <a:spLocks noGrp="1"/>
          </p:cNvSpPr>
          <p:nvPr>
            <p:ph idx="1"/>
          </p:nvPr>
        </p:nvSpPr>
        <p:spPr/>
        <p:txBody>
          <a:bodyPr/>
          <a:lstStyle/>
          <a:p>
            <a:pPr lvl="0"/>
            <a:r>
              <a:rPr lang="en-ZA" sz="2400" b="1" dirty="0">
                <a:solidFill>
                  <a:srgbClr val="000000"/>
                </a:solidFill>
              </a:rPr>
              <a:t>Remunerative Work Outside the Public </a:t>
            </a:r>
            <a:r>
              <a:rPr lang="en-ZA" sz="2400" b="1" dirty="0" smtClean="0">
                <a:solidFill>
                  <a:srgbClr val="000000"/>
                </a:solidFill>
              </a:rPr>
              <a:t>Service (Conti…)</a:t>
            </a:r>
            <a:endParaRPr lang="en-ZA" sz="2400" b="1" dirty="0">
              <a:solidFill>
                <a:srgbClr val="000000"/>
              </a:solidFill>
            </a:endParaRPr>
          </a:p>
          <a:p>
            <a:pPr marL="0" indent="0" algn="just">
              <a:buNone/>
            </a:pPr>
            <a:r>
              <a:rPr lang="en-ZA" sz="2000" dirty="0" smtClean="0"/>
              <a:t>In this instance a </a:t>
            </a:r>
            <a:r>
              <a:rPr lang="en-ZA" sz="2000" dirty="0"/>
              <a:t>transitional measure </a:t>
            </a:r>
            <a:r>
              <a:rPr lang="en-ZA" sz="2000" dirty="0" smtClean="0"/>
              <a:t>was introduced </a:t>
            </a:r>
            <a:r>
              <a:rPr lang="en-ZA" sz="2000" dirty="0" smtClean="0"/>
              <a:t>to deal with an employee who is conducting business with, or who is a director of a company conducting business with an organ of the state to require such employees to withdraw from such practice or resign. Failure to do so will result in non-compliance with the Act and shall be dealt with in terms of section 16A and 16B of the Public Service Act  </a:t>
            </a:r>
          </a:p>
          <a:p>
            <a:r>
              <a:rPr lang="en-ZA" sz="2400" b="1" dirty="0" smtClean="0">
                <a:solidFill>
                  <a:srgbClr val="000000"/>
                </a:solidFill>
              </a:rPr>
              <a:t>Financial Disclosure Framework</a:t>
            </a:r>
          </a:p>
          <a:p>
            <a:pPr marL="0" indent="0">
              <a:lnSpc>
                <a:spcPct val="150000"/>
              </a:lnSpc>
              <a:buNone/>
            </a:pPr>
            <a:r>
              <a:rPr lang="en-ZA" sz="2000" dirty="0"/>
              <a:t>Part 2: Financial disclosure (regulation 16 to </a:t>
            </a:r>
            <a:r>
              <a:rPr lang="en-ZA" sz="2000" dirty="0" smtClean="0"/>
              <a:t>21) indicates that provision has been made for the submission of disclosures electronically and to provide for the disclosure of vehicles. </a:t>
            </a:r>
            <a:endParaRPr lang="en-ZA" sz="2000" dirty="0"/>
          </a:p>
        </p:txBody>
      </p:sp>
      <p:sp>
        <p:nvSpPr>
          <p:cNvPr id="4" name="Date Placeholder 3"/>
          <p:cNvSpPr>
            <a:spLocks noGrp="1"/>
          </p:cNvSpPr>
          <p:nvPr>
            <p:ph type="dt" sz="half" idx="10"/>
          </p:nvPr>
        </p:nvSpPr>
        <p:spPr/>
        <p:txBody>
          <a:bodyPr/>
          <a:lstStyle/>
          <a:p>
            <a:pPr>
              <a:defRPr/>
            </a:pPr>
            <a:fld id="{282EB684-CE2C-4953-85F3-588304F713B0}" type="datetime3">
              <a:rPr lang="en-US" smtClean="0">
                <a:solidFill>
                  <a:srgbClr val="000000"/>
                </a:solidFill>
              </a:rPr>
              <a:pPr>
                <a:defRPr/>
              </a:pPr>
              <a:t>6 November 2018</a:t>
            </a:fld>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290D2411-6FA9-43B7-AC87-AB368A9DC2CE}" type="slidenum">
              <a:rPr lang="en-US" smtClean="0">
                <a:solidFill>
                  <a:srgbClr val="000000"/>
                </a:solidFill>
              </a:rPr>
              <a:pPr>
                <a:defRPr/>
              </a:pPr>
              <a:t>6</a:t>
            </a:fld>
            <a:endParaRPr lang="en-US" dirty="0">
              <a:solidFill>
                <a:srgbClr val="000000"/>
              </a:solidFill>
            </a:endParaRPr>
          </a:p>
        </p:txBody>
      </p:sp>
    </p:spTree>
    <p:extLst>
      <p:ext uri="{BB962C8B-B14F-4D97-AF65-F5344CB8AC3E}">
        <p14:creationId xmlns:p14="http://schemas.microsoft.com/office/powerpoint/2010/main" val="31188495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230" y="597135"/>
            <a:ext cx="10972800" cy="356259"/>
          </a:xfrm>
        </p:spPr>
        <p:txBody>
          <a:bodyPr/>
          <a:lstStyle/>
          <a:p>
            <a:r>
              <a:rPr lang="en-US" sz="2800" b="1" dirty="0">
                <a:solidFill>
                  <a:schemeClr val="tx1"/>
                </a:solidFill>
                <a:latin typeface="Berlin Sans FB Demi" panose="020E0802020502020306" pitchFamily="34" charset="0"/>
              </a:rPr>
              <a:t>FINANCIAL DISCLOSURE FRAMEWORK </a:t>
            </a:r>
            <a:endParaRPr lang="en-ZA" sz="2800" b="1" dirty="0">
              <a:solidFill>
                <a:schemeClr val="tx1"/>
              </a:solidFill>
              <a:latin typeface="Berlin Sans FB Demi" panose="020E0802020502020306" pitchFamily="34" charset="0"/>
            </a:endParaRPr>
          </a:p>
        </p:txBody>
      </p:sp>
      <p:sp>
        <p:nvSpPr>
          <p:cNvPr id="4" name="Content Placeholder 3"/>
          <p:cNvSpPr>
            <a:spLocks noGrp="1"/>
          </p:cNvSpPr>
          <p:nvPr>
            <p:ph sz="half" idx="2"/>
          </p:nvPr>
        </p:nvSpPr>
        <p:spPr>
          <a:xfrm>
            <a:off x="4263243" y="2850077"/>
            <a:ext cx="7576456" cy="3384467"/>
          </a:xfrm>
        </p:spPr>
        <p:txBody>
          <a:bodyPr/>
          <a:lstStyle/>
          <a:p>
            <a:pPr lvl="0" algn="just" eaLnBrk="1" hangingPunct="1">
              <a:lnSpc>
                <a:spcPct val="150000"/>
              </a:lnSpc>
              <a:spcBef>
                <a:spcPct val="0"/>
              </a:spcBef>
              <a:buClrTx/>
              <a:buSzTx/>
              <a:buFont typeface="Arial" panose="020B0604020202020204" pitchFamily="34" charset="0"/>
              <a:buChar char="•"/>
              <a:defRPr/>
            </a:pPr>
            <a:r>
              <a:rPr lang="en-ZA" sz="1800" kern="1200" dirty="0" smtClean="0">
                <a:solidFill>
                  <a:srgbClr val="000000"/>
                </a:solidFill>
                <a:latin typeface="Arial" charset="0"/>
              </a:rPr>
              <a:t>The </a:t>
            </a:r>
            <a:r>
              <a:rPr lang="en-ZA" sz="1800" kern="1200" dirty="0">
                <a:solidFill>
                  <a:srgbClr val="000000"/>
                </a:solidFill>
                <a:latin typeface="Arial" charset="0"/>
              </a:rPr>
              <a:t>disclosures must be submitted by </a:t>
            </a:r>
            <a:r>
              <a:rPr lang="en-ZA" sz="1800" b="1" kern="1200" dirty="0">
                <a:solidFill>
                  <a:srgbClr val="000000"/>
                </a:solidFill>
                <a:latin typeface="Arial" charset="0"/>
              </a:rPr>
              <a:t>31 May of each year to the PSC </a:t>
            </a:r>
            <a:r>
              <a:rPr lang="en-ZA" sz="1800" kern="1200" dirty="0">
                <a:solidFill>
                  <a:srgbClr val="000000"/>
                </a:solidFill>
                <a:latin typeface="Arial" charset="0"/>
              </a:rPr>
              <a:t>for further analysis and record-keeping.</a:t>
            </a:r>
          </a:p>
          <a:p>
            <a:pPr lvl="0" algn="just" eaLnBrk="1" hangingPunct="1">
              <a:lnSpc>
                <a:spcPct val="150000"/>
              </a:lnSpc>
              <a:spcBef>
                <a:spcPct val="0"/>
              </a:spcBef>
              <a:buClrTx/>
              <a:buSzTx/>
              <a:buFont typeface="Arial" panose="020B0604020202020204" pitchFamily="34" charset="0"/>
              <a:buChar char="•"/>
              <a:defRPr/>
            </a:pPr>
            <a:endParaRPr lang="en-ZA" sz="300" kern="1200" dirty="0">
              <a:solidFill>
                <a:srgbClr val="000000"/>
              </a:solidFill>
              <a:latin typeface="Arial" charset="0"/>
            </a:endParaRPr>
          </a:p>
          <a:p>
            <a:pPr lvl="0" algn="just" eaLnBrk="1" hangingPunct="1">
              <a:lnSpc>
                <a:spcPct val="150000"/>
              </a:lnSpc>
              <a:spcBef>
                <a:spcPct val="0"/>
              </a:spcBef>
              <a:buClrTx/>
              <a:buSzTx/>
              <a:buFont typeface="Arial" panose="020B0604020202020204" pitchFamily="34" charset="0"/>
              <a:buChar char="•"/>
              <a:defRPr/>
            </a:pPr>
            <a:r>
              <a:rPr lang="en-GB" sz="1800" kern="1200" dirty="0">
                <a:solidFill>
                  <a:srgbClr val="000000"/>
                </a:solidFill>
                <a:latin typeface="Arial" charset="0"/>
              </a:rPr>
              <a:t>Persons who assume duties as SMS members </a:t>
            </a:r>
            <a:r>
              <a:rPr lang="en-GB" sz="1800" b="1" kern="1200" dirty="0">
                <a:solidFill>
                  <a:srgbClr val="000000"/>
                </a:solidFill>
                <a:latin typeface="Arial" charset="0"/>
              </a:rPr>
              <a:t>after 1 April</a:t>
            </a:r>
            <a:r>
              <a:rPr lang="en-GB" sz="1800" kern="1200" dirty="0">
                <a:solidFill>
                  <a:srgbClr val="000000"/>
                </a:solidFill>
                <a:latin typeface="Arial" charset="0"/>
              </a:rPr>
              <a:t> in a year must submit their disclosure forms </a:t>
            </a:r>
            <a:r>
              <a:rPr lang="en-GB" sz="1800" b="1" kern="1200" dirty="0">
                <a:solidFill>
                  <a:srgbClr val="000000"/>
                </a:solidFill>
                <a:latin typeface="Arial" charset="0"/>
              </a:rPr>
              <a:t>within 30 days </a:t>
            </a:r>
            <a:r>
              <a:rPr lang="en-GB" sz="1800" kern="1200" dirty="0">
                <a:solidFill>
                  <a:srgbClr val="000000"/>
                </a:solidFill>
                <a:latin typeface="Arial" charset="0"/>
              </a:rPr>
              <a:t>after assumption of duty, in respect of the period of 12 months preceding their assumption of duty as SMS </a:t>
            </a:r>
            <a:r>
              <a:rPr lang="en-GB" sz="1800" kern="1200" dirty="0" smtClean="0">
                <a:solidFill>
                  <a:srgbClr val="000000"/>
                </a:solidFill>
                <a:latin typeface="Arial" charset="0"/>
              </a:rPr>
              <a:t>members. </a:t>
            </a:r>
            <a:r>
              <a:rPr lang="en-ZA" sz="1800" kern="1200" dirty="0">
                <a:solidFill>
                  <a:srgbClr val="000000"/>
                </a:solidFill>
                <a:latin typeface="Arial" charset="0"/>
              </a:rPr>
              <a:t>The financial disclosure forms can be submitted either manually or by e-Disclosure, but SMS members are encouraged to submit by e-Disclosure</a:t>
            </a:r>
            <a:r>
              <a:rPr lang="en-ZA" sz="1800" dirty="0" smtClean="0">
                <a:solidFill>
                  <a:srgbClr val="000000"/>
                </a:solidFill>
              </a:rPr>
              <a:t>.</a:t>
            </a:r>
            <a:endParaRPr lang="en-ZA" sz="1800" dirty="0">
              <a:solidFill>
                <a:srgbClr val="000000"/>
              </a:solidFill>
            </a:endParaRPr>
          </a:p>
        </p:txBody>
      </p:sp>
      <p:sp>
        <p:nvSpPr>
          <p:cNvPr id="5" name="Date Placeholder 4"/>
          <p:cNvSpPr>
            <a:spLocks noGrp="1"/>
          </p:cNvSpPr>
          <p:nvPr>
            <p:ph type="dt" sz="half" idx="10"/>
          </p:nvPr>
        </p:nvSpPr>
        <p:spPr/>
        <p:txBody>
          <a:bodyPr/>
          <a:lstStyle/>
          <a:p>
            <a:pPr>
              <a:defRPr/>
            </a:pPr>
            <a:fld id="{6DFBC443-2FF8-4E8D-B7FE-1ED6F4F00276}" type="datetime3">
              <a:rPr lang="en-US" smtClean="0"/>
              <a:pPr>
                <a:defRPr/>
              </a:pPr>
              <a:t>6 November 2018</a:t>
            </a:fld>
            <a:endParaRPr lang="en-US"/>
          </a:p>
        </p:txBody>
      </p:sp>
      <p:sp>
        <p:nvSpPr>
          <p:cNvPr id="6" name="Slide Number Placeholder 5"/>
          <p:cNvSpPr>
            <a:spLocks noGrp="1"/>
          </p:cNvSpPr>
          <p:nvPr>
            <p:ph type="sldNum" sz="quarter" idx="12"/>
          </p:nvPr>
        </p:nvSpPr>
        <p:spPr/>
        <p:txBody>
          <a:bodyPr/>
          <a:lstStyle/>
          <a:p>
            <a:pPr>
              <a:defRPr/>
            </a:pPr>
            <a:fld id="{A39E0B23-C5D6-4C00-98E0-DE1B14BCB150}" type="slidenum">
              <a:rPr lang="en-US" smtClean="0"/>
              <a:pPr>
                <a:defRPr/>
              </a:pPr>
              <a:t>7</a:t>
            </a:fld>
            <a:endParaRPr lang="en-US" dirty="0"/>
          </a:p>
        </p:txBody>
      </p:sp>
      <p:pic>
        <p:nvPicPr>
          <p:cNvPr id="7" name="Picture 2"/>
          <p:cNvPicPr>
            <a:picLocks noGrp="1" noChangeAspect="1" noChangeArrowheads="1"/>
          </p:cNvPicPr>
          <p:nvPr>
            <p:ph sz="half" idx="1"/>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451311" y="3226363"/>
            <a:ext cx="3648405" cy="235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60808" y="953394"/>
            <a:ext cx="11797644" cy="1703030"/>
          </a:xfrm>
          <a:prstGeom prst="rect">
            <a:avLst/>
          </a:prstGeom>
        </p:spPr>
        <p:txBody>
          <a:bodyPr wrap="square">
            <a:spAutoFit/>
          </a:bodyPr>
          <a:lstStyle/>
          <a:p>
            <a:pPr marL="342900" indent="-342900" algn="just" eaLnBrk="0" fontAlgn="base" hangingPunct="0">
              <a:lnSpc>
                <a:spcPct val="150000"/>
              </a:lnSpc>
              <a:buClr>
                <a:srgbClr val="660033"/>
              </a:buClr>
              <a:buSzPct val="120000"/>
              <a:buFont typeface="Wingdings" pitchFamily="2" charset="2"/>
              <a:buChar char="§"/>
            </a:pPr>
            <a:r>
              <a:rPr lang="en-US" kern="0" dirty="0">
                <a:solidFill>
                  <a:srgbClr val="000000"/>
                </a:solidFill>
              </a:rPr>
              <a:t>Chapter </a:t>
            </a:r>
            <a:r>
              <a:rPr lang="en-US" kern="0" dirty="0" smtClean="0">
                <a:solidFill>
                  <a:srgbClr val="000000"/>
                </a:solidFill>
              </a:rPr>
              <a:t>2 (18) </a:t>
            </a:r>
            <a:r>
              <a:rPr lang="en-US" kern="0" dirty="0">
                <a:solidFill>
                  <a:srgbClr val="000000"/>
                </a:solidFill>
              </a:rPr>
              <a:t>of the </a:t>
            </a:r>
            <a:r>
              <a:rPr lang="en-US" kern="0" dirty="0" smtClean="0">
                <a:solidFill>
                  <a:srgbClr val="000000"/>
                </a:solidFill>
              </a:rPr>
              <a:t>PSR, 2016 </a:t>
            </a:r>
            <a:r>
              <a:rPr lang="en-US" kern="0" dirty="0">
                <a:solidFill>
                  <a:srgbClr val="000000"/>
                </a:solidFill>
              </a:rPr>
              <a:t>provides that every member of the SMS should, not later than </a:t>
            </a:r>
            <a:r>
              <a:rPr lang="en-US" b="1" kern="0" dirty="0">
                <a:solidFill>
                  <a:srgbClr val="000000"/>
                </a:solidFill>
              </a:rPr>
              <a:t>30 April of each year</a:t>
            </a:r>
            <a:r>
              <a:rPr lang="en-US" kern="0" dirty="0">
                <a:solidFill>
                  <a:srgbClr val="000000"/>
                </a:solidFill>
              </a:rPr>
              <a:t>, disclose to </a:t>
            </a:r>
            <a:r>
              <a:rPr lang="en-US" kern="0" dirty="0" smtClean="0">
                <a:solidFill>
                  <a:srgbClr val="000000"/>
                </a:solidFill>
              </a:rPr>
              <a:t>their respective Heads of Department (HoDs) </a:t>
            </a:r>
            <a:r>
              <a:rPr lang="en-US" kern="0" dirty="0">
                <a:solidFill>
                  <a:srgbClr val="000000"/>
                </a:solidFill>
              </a:rPr>
              <a:t>particulars of all their registrable interests </a:t>
            </a:r>
            <a:r>
              <a:rPr lang="en-US" b="1" kern="0" dirty="0">
                <a:solidFill>
                  <a:srgbClr val="000000"/>
                </a:solidFill>
              </a:rPr>
              <a:t>in respect of the period 1 April of the previous year to 31 March of the year in question</a:t>
            </a:r>
            <a:r>
              <a:rPr lang="en-US" kern="0" dirty="0">
                <a:solidFill>
                  <a:srgbClr val="000000"/>
                </a:solidFill>
              </a:rPr>
              <a:t>. </a:t>
            </a:r>
            <a:r>
              <a:rPr lang="en-US" kern="0" dirty="0" smtClean="0">
                <a:solidFill>
                  <a:srgbClr val="000000"/>
                </a:solidFill>
              </a:rPr>
              <a:t>Within the same period, HoDs must submit their disclosure forms to their respective Executive Authorities</a:t>
            </a:r>
            <a:endParaRPr lang="en-US" kern="0" dirty="0">
              <a:solidFill>
                <a:srgbClr val="000000"/>
              </a:solidFill>
            </a:endParaRPr>
          </a:p>
        </p:txBody>
      </p:sp>
    </p:spTree>
    <p:extLst>
      <p:ext uri="{BB962C8B-B14F-4D97-AF65-F5344CB8AC3E}">
        <p14:creationId xmlns:p14="http://schemas.microsoft.com/office/powerpoint/2010/main" val="22051897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225631" y="558141"/>
            <a:ext cx="11364686" cy="965540"/>
          </a:xfrm>
        </p:spPr>
        <p:txBody>
          <a:bodyPr/>
          <a:lstStyle/>
          <a:p>
            <a:pPr marL="342900" indent="-342900">
              <a:spcBef>
                <a:spcPct val="20000"/>
              </a:spcBef>
              <a:tabLst>
                <a:tab pos="457200" algn="l"/>
              </a:tabLst>
            </a:pPr>
            <a:r>
              <a:rPr lang="en-GB" sz="1800" b="1" dirty="0" smtClean="0">
                <a:solidFill>
                  <a:srgbClr val="FF0000"/>
                </a:solidFill>
                <a:cs typeface="Times New Roman" pitchFamily="18" charset="0"/>
              </a:rPr>
              <a:t/>
            </a:r>
            <a:br>
              <a:rPr lang="en-GB" sz="1800" b="1" dirty="0" smtClean="0">
                <a:solidFill>
                  <a:srgbClr val="FF0000"/>
                </a:solidFill>
                <a:cs typeface="Times New Roman" pitchFamily="18" charset="0"/>
              </a:rPr>
            </a:br>
            <a:r>
              <a:rPr lang="en-GB" sz="1800" b="1" dirty="0" smtClean="0">
                <a:solidFill>
                  <a:srgbClr val="FF0000"/>
                </a:solidFill>
                <a:cs typeface="Times New Roman" pitchFamily="18" charset="0"/>
              </a:rPr>
              <a:t>COMPLIANCE: </a:t>
            </a:r>
            <a:r>
              <a:rPr lang="en-ZA" sz="1800" b="1" dirty="0" smtClean="0">
                <a:solidFill>
                  <a:srgbClr val="000000"/>
                </a:solidFill>
              </a:rPr>
              <a:t>SUBMISSION RATE OF FINANCIAL DISCLOSURE FROMS </a:t>
            </a:r>
            <a:r>
              <a:rPr lang="en-GB" sz="1800" b="1" dirty="0" smtClean="0">
                <a:solidFill>
                  <a:srgbClr val="FF0000"/>
                </a:solidFill>
                <a:cs typeface="Times New Roman" pitchFamily="18" charset="0"/>
              </a:rPr>
              <a:t/>
            </a:r>
            <a:br>
              <a:rPr lang="en-GB" sz="1800" b="1" dirty="0" smtClean="0">
                <a:solidFill>
                  <a:srgbClr val="FF0000"/>
                </a:solidFill>
                <a:cs typeface="Times New Roman" pitchFamily="18" charset="0"/>
              </a:rPr>
            </a:br>
            <a:r>
              <a:rPr lang="en-GB" sz="1800" b="1" dirty="0" smtClean="0">
                <a:solidFill>
                  <a:srgbClr val="800000"/>
                </a:solidFill>
                <a:latin typeface="Century Gothic" pitchFamily="34" charset="0"/>
              </a:rPr>
              <a:t>COMPARISON </a:t>
            </a:r>
            <a:r>
              <a:rPr lang="en-GB" sz="1800" b="1" dirty="0" smtClean="0">
                <a:solidFill>
                  <a:srgbClr val="800000"/>
                </a:solidFill>
                <a:latin typeface="Century Gothic" pitchFamily="34" charset="0"/>
              </a:rPr>
              <a:t>OF THE SUBMISSION RATES BY THE DUE DATE IN RESPECT OF THE LAST FIVE (5) FINANCIAL YEARS.</a:t>
            </a:r>
            <a:r>
              <a:rPr lang="en-ZA" sz="1800" b="1" dirty="0" smtClean="0">
                <a:solidFill>
                  <a:srgbClr val="FF0000"/>
                </a:solidFill>
                <a:latin typeface="Calibri" pitchFamily="34" charset="0"/>
                <a:ea typeface="Calibri" pitchFamily="34" charset="0"/>
                <a:cs typeface="Times New Roman" pitchFamily="18" charset="0"/>
              </a:rPr>
              <a:t/>
            </a:r>
            <a:br>
              <a:rPr lang="en-ZA" sz="1800" b="1" dirty="0" smtClean="0">
                <a:solidFill>
                  <a:srgbClr val="FF0000"/>
                </a:solidFill>
                <a:latin typeface="Calibri" pitchFamily="34" charset="0"/>
                <a:ea typeface="Calibri" pitchFamily="34" charset="0"/>
                <a:cs typeface="Times New Roman" pitchFamily="18" charset="0"/>
              </a:rPr>
            </a:br>
            <a:endParaRPr lang="en-ZA" sz="1800" b="1" dirty="0" smtClean="0">
              <a:solidFill>
                <a:srgbClr val="FF0000"/>
              </a:solidFill>
            </a:endParaRPr>
          </a:p>
        </p:txBody>
      </p:sp>
      <p:sp>
        <p:nvSpPr>
          <p:cNvPr id="81923" name="Content Placeholder 2"/>
          <p:cNvSpPr>
            <a:spLocks noGrp="1"/>
          </p:cNvSpPr>
          <p:nvPr>
            <p:ph idx="1"/>
          </p:nvPr>
        </p:nvSpPr>
        <p:spPr>
          <a:xfrm>
            <a:off x="332509" y="3919922"/>
            <a:ext cx="11554691" cy="2350249"/>
          </a:xfrm>
        </p:spPr>
        <p:txBody>
          <a:bodyPr/>
          <a:lstStyle/>
          <a:p>
            <a:pPr algn="just">
              <a:lnSpc>
                <a:spcPct val="110000"/>
              </a:lnSpc>
              <a:buFont typeface="Wingdings" pitchFamily="2" charset="2"/>
              <a:buNone/>
              <a:tabLst>
                <a:tab pos="457200" algn="l"/>
              </a:tabLst>
            </a:pPr>
            <a:r>
              <a:rPr lang="en-ZA" sz="1400" b="1" i="1" dirty="0" smtClean="0">
                <a:solidFill>
                  <a:srgbClr val="4F81BD"/>
                </a:solidFill>
                <a:ea typeface="Calibri" pitchFamily="34" charset="0"/>
                <a:cs typeface="Times New Roman" pitchFamily="18" charset="0"/>
              </a:rPr>
              <a:t>Figure 1:	</a:t>
            </a:r>
            <a:r>
              <a:rPr lang="en-US" sz="1400" b="1" i="1" dirty="0" smtClean="0">
                <a:solidFill>
                  <a:srgbClr val="4F81BD"/>
                </a:solidFill>
                <a:cs typeface="Times New Roman" pitchFamily="18" charset="0"/>
              </a:rPr>
              <a:t>Submission of financial disclosure forms by the North West Province by due date between 2013/2014 and 2017/2018 financial years</a:t>
            </a:r>
          </a:p>
          <a:p>
            <a:pPr algn="just">
              <a:lnSpc>
                <a:spcPct val="110000"/>
              </a:lnSpc>
              <a:spcAft>
                <a:spcPts val="0"/>
              </a:spcAft>
              <a:tabLst>
                <a:tab pos="457200" algn="l"/>
              </a:tabLst>
            </a:pPr>
            <a:r>
              <a:rPr lang="en-ZA" sz="1600" b="1" dirty="0">
                <a:ea typeface="Times New Roman"/>
              </a:rPr>
              <a:t>Figure 1</a:t>
            </a:r>
            <a:r>
              <a:rPr lang="en-ZA" sz="1600" dirty="0">
                <a:ea typeface="Times New Roman"/>
              </a:rPr>
              <a:t> above shows that there is a significant improvement of </a:t>
            </a:r>
            <a:r>
              <a:rPr lang="en-ZA" sz="1600" dirty="0" smtClean="0">
                <a:ea typeface="Times New Roman"/>
              </a:rPr>
              <a:t>14% </a:t>
            </a:r>
            <a:r>
              <a:rPr lang="en-ZA" sz="1600" dirty="0">
                <a:ea typeface="Times New Roman"/>
              </a:rPr>
              <a:t>in the submission rate recorded in </a:t>
            </a:r>
            <a:r>
              <a:rPr lang="en-ZA" sz="1600" dirty="0" smtClean="0">
                <a:ea typeface="Times New Roman"/>
              </a:rPr>
              <a:t>2017/2018 </a:t>
            </a:r>
            <a:r>
              <a:rPr lang="en-ZA" sz="1600" dirty="0">
                <a:ea typeface="Times New Roman"/>
              </a:rPr>
              <a:t>financial year in the North West Province. The submission rate by the due date in the North West Province was </a:t>
            </a:r>
            <a:r>
              <a:rPr lang="en-ZA" sz="1600" b="1" dirty="0" smtClean="0">
                <a:ea typeface="Times New Roman"/>
              </a:rPr>
              <a:t>85</a:t>
            </a:r>
            <a:r>
              <a:rPr lang="en-ZA" sz="1600" dirty="0" smtClean="0">
                <a:ea typeface="Times New Roman"/>
              </a:rPr>
              <a:t>% </a:t>
            </a:r>
            <a:r>
              <a:rPr lang="en-ZA" sz="1600" dirty="0">
                <a:ea typeface="Times New Roman"/>
              </a:rPr>
              <a:t>for the </a:t>
            </a:r>
            <a:r>
              <a:rPr lang="en-ZA" sz="1600" b="1" dirty="0" smtClean="0">
                <a:ea typeface="Times New Roman"/>
              </a:rPr>
              <a:t>2016/2017</a:t>
            </a:r>
            <a:r>
              <a:rPr lang="en-ZA" sz="1600" dirty="0" smtClean="0">
                <a:ea typeface="Times New Roman"/>
              </a:rPr>
              <a:t> </a:t>
            </a:r>
            <a:r>
              <a:rPr lang="en-ZA" sz="1600" dirty="0">
                <a:ea typeface="Times New Roman"/>
              </a:rPr>
              <a:t>financial year and has improved to </a:t>
            </a:r>
            <a:r>
              <a:rPr lang="en-ZA" sz="1600" b="1" dirty="0" smtClean="0">
                <a:ea typeface="Times New Roman"/>
              </a:rPr>
              <a:t>99.4</a:t>
            </a:r>
            <a:r>
              <a:rPr lang="en-ZA" sz="1600" dirty="0" smtClean="0">
                <a:ea typeface="Times New Roman"/>
              </a:rPr>
              <a:t>% </a:t>
            </a:r>
            <a:r>
              <a:rPr lang="en-ZA" sz="1600" dirty="0">
                <a:ea typeface="Times New Roman"/>
              </a:rPr>
              <a:t>during the </a:t>
            </a:r>
            <a:r>
              <a:rPr lang="en-ZA" sz="1600" b="1" dirty="0" smtClean="0">
                <a:ea typeface="Times New Roman"/>
              </a:rPr>
              <a:t>2017/2018 </a:t>
            </a:r>
            <a:r>
              <a:rPr lang="en-ZA" sz="1600" dirty="0">
                <a:ea typeface="Times New Roman"/>
              </a:rPr>
              <a:t>financial year. The North West Province is commended for its improved performance in complying with the Framework. </a:t>
            </a:r>
            <a:endParaRPr lang="en-ZA" sz="1600" dirty="0" smtClean="0">
              <a:ea typeface="Times New Roman"/>
            </a:endParaRPr>
          </a:p>
          <a:p>
            <a:pPr algn="just">
              <a:lnSpc>
                <a:spcPct val="110000"/>
              </a:lnSpc>
              <a:spcAft>
                <a:spcPts val="0"/>
              </a:spcAft>
              <a:tabLst>
                <a:tab pos="457200" algn="l"/>
              </a:tabLst>
            </a:pPr>
            <a:r>
              <a:rPr lang="en-ZA" sz="1600" b="1" dirty="0" smtClean="0">
                <a:effectLst/>
              </a:rPr>
              <a:t>The Department of Health and the Department of Tourism are the only two departments which deprived the province the opportunity to achieve the required 100</a:t>
            </a:r>
            <a:r>
              <a:rPr lang="en-ZA" sz="1600" b="1" dirty="0" smtClean="0">
                <a:effectLst/>
              </a:rPr>
              <a:t>% submission rate. </a:t>
            </a:r>
            <a:r>
              <a:rPr lang="en-ZA" sz="1600" dirty="0" smtClean="0">
                <a:effectLst/>
              </a:rPr>
              <a:t> </a:t>
            </a:r>
            <a:endParaRPr lang="en-ZA" sz="1600" dirty="0">
              <a:effectLst/>
            </a:endParaRPr>
          </a:p>
        </p:txBody>
      </p:sp>
      <p:sp>
        <p:nvSpPr>
          <p:cNvPr id="8192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481DA35D-DDFC-40A0-82E0-A4816F9A856A}" type="slidenum">
              <a:rPr lang="en-US" sz="1400" smtClean="0">
                <a:solidFill>
                  <a:srgbClr val="000000"/>
                </a:solidFill>
              </a:rPr>
              <a:pPr/>
              <a:t>8</a:t>
            </a:fld>
            <a:endParaRPr lang="en-US" sz="1400" smtClean="0">
              <a:solidFill>
                <a:srgbClr val="000000"/>
              </a:solidFill>
            </a:endParaRPr>
          </a:p>
        </p:txBody>
      </p:sp>
      <p:graphicFrame>
        <p:nvGraphicFramePr>
          <p:cNvPr id="8" name="Chart 7"/>
          <p:cNvGraphicFramePr>
            <a:graphicFrameLocks/>
          </p:cNvGraphicFramePr>
          <p:nvPr>
            <p:extLst>
              <p:ext uri="{D42A27DB-BD31-4B8C-83A1-F6EECF244321}">
                <p14:modId xmlns:p14="http://schemas.microsoft.com/office/powerpoint/2010/main" val="886099709"/>
              </p:ext>
            </p:extLst>
          </p:nvPr>
        </p:nvGraphicFramePr>
        <p:xfrm>
          <a:off x="760569" y="1493034"/>
          <a:ext cx="10832123" cy="241394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763837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391886" y="559559"/>
            <a:ext cx="11530940" cy="832514"/>
          </a:xfrm>
        </p:spPr>
        <p:txBody>
          <a:bodyPr/>
          <a:lstStyle/>
          <a:p>
            <a:r>
              <a:rPr lang="en-ZA" sz="2000" b="1" dirty="0">
                <a:solidFill>
                  <a:srgbClr val="000000"/>
                </a:solidFill>
              </a:rPr>
              <a:t>SUBMISSION RATE OF FINANCIAL DISCLOSURE FROMS</a:t>
            </a:r>
            <a:r>
              <a:rPr lang="en-US" altLang="en-US" sz="2000" b="1" dirty="0" smtClean="0">
                <a:solidFill>
                  <a:srgbClr val="800000"/>
                </a:solidFill>
                <a:latin typeface="Century Gothic" pitchFamily="34" charset="0"/>
              </a:rPr>
              <a:t/>
            </a:r>
            <a:br>
              <a:rPr lang="en-US" altLang="en-US" sz="2000" b="1" dirty="0" smtClean="0">
                <a:solidFill>
                  <a:srgbClr val="800000"/>
                </a:solidFill>
                <a:latin typeface="Century Gothic" pitchFamily="34" charset="0"/>
              </a:rPr>
            </a:br>
            <a:r>
              <a:rPr lang="en-US" altLang="en-US" sz="1800" b="1" dirty="0" smtClean="0">
                <a:solidFill>
                  <a:srgbClr val="800000"/>
                </a:solidFill>
                <a:latin typeface="Century Gothic" pitchFamily="34" charset="0"/>
              </a:rPr>
              <a:t>COMPLIANCE </a:t>
            </a:r>
            <a:r>
              <a:rPr lang="en-US" altLang="en-US" sz="1800" b="1" dirty="0" smtClean="0">
                <a:solidFill>
                  <a:srgbClr val="800000"/>
                </a:solidFill>
                <a:latin typeface="Century Gothic" pitchFamily="34" charset="0"/>
              </a:rPr>
              <a:t>PER DEPARTMENT FOR THE LAST FIVE (</a:t>
            </a:r>
            <a:r>
              <a:rPr lang="en-US" altLang="en-US" sz="1800" b="1" dirty="0">
                <a:solidFill>
                  <a:srgbClr val="800000"/>
                </a:solidFill>
                <a:latin typeface="Century Gothic" pitchFamily="34" charset="0"/>
              </a:rPr>
              <a:t>5</a:t>
            </a:r>
            <a:r>
              <a:rPr lang="en-US" altLang="en-US" sz="1800" b="1" dirty="0" smtClean="0">
                <a:solidFill>
                  <a:srgbClr val="800000"/>
                </a:solidFill>
                <a:latin typeface="Century Gothic" pitchFamily="34" charset="0"/>
              </a:rPr>
              <a:t>) FINANCIAL YEARS (NORTH WSET PROVINCE)</a:t>
            </a:r>
            <a:endParaRPr lang="en-ZA" sz="1800" dirty="0" smtClean="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48183053"/>
              </p:ext>
            </p:extLst>
          </p:nvPr>
        </p:nvGraphicFramePr>
        <p:xfrm>
          <a:off x="707793" y="1323833"/>
          <a:ext cx="10801773" cy="5154069"/>
        </p:xfrm>
        <a:graphic>
          <a:graphicData uri="http://schemas.openxmlformats.org/drawingml/2006/table">
            <a:tbl>
              <a:tblPr/>
              <a:tblGrid>
                <a:gridCol w="4162491"/>
                <a:gridCol w="1294524"/>
                <a:gridCol w="1349532"/>
                <a:gridCol w="1378634"/>
                <a:gridCol w="1207404"/>
                <a:gridCol w="1409188"/>
              </a:tblGrid>
              <a:tr h="748341">
                <a:tc>
                  <a:txBody>
                    <a:bodyPr/>
                    <a:lstStyle/>
                    <a:p>
                      <a:pPr algn="ctr" fontAlgn="ctr"/>
                      <a:r>
                        <a:rPr lang="en-ZA" sz="1400" b="1" i="0" u="none" strike="noStrike" dirty="0">
                          <a:solidFill>
                            <a:srgbClr val="FFFFFF"/>
                          </a:solidFill>
                          <a:effectLst/>
                          <a:latin typeface="Arial"/>
                        </a:rPr>
                        <a:t>DEPARTMENTS</a:t>
                      </a:r>
                    </a:p>
                  </a:txBody>
                  <a:tcPr marL="12699" marR="12699" marT="9520" marB="0" anchor="ctr">
                    <a:lnL>
                      <a:noFill/>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21586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FFFFFF"/>
                          </a:solidFill>
                          <a:effectLst/>
                          <a:uLnTx/>
                          <a:uFillTx/>
                          <a:latin typeface="+mn-lt"/>
                          <a:ea typeface="+mn-ea"/>
                          <a:cs typeface="+mn-cs"/>
                        </a:rPr>
                        <a:t>2013-2014</a:t>
                      </a:r>
                      <a:endParaRPr kumimoji="0" lang="en-ZA" sz="1400" b="1" i="0" u="none" strike="noStrike" kern="1200" cap="none" spc="0" normalizeH="0" baseline="0" noProof="0" dirty="0">
                        <a:ln>
                          <a:noFill/>
                        </a:ln>
                        <a:solidFill>
                          <a:srgbClr val="FFFFFF"/>
                        </a:solidFill>
                        <a:effectLst/>
                        <a:uLnTx/>
                        <a:uFillTx/>
                        <a:latin typeface="+mn-lt"/>
                        <a:ea typeface="+mn-ea"/>
                        <a:cs typeface="+mn-cs"/>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21586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FFFFFF"/>
                          </a:solidFill>
                          <a:effectLst/>
                          <a:uLnTx/>
                          <a:uFillTx/>
                          <a:latin typeface="+mn-lt"/>
                          <a:ea typeface="+mn-ea"/>
                          <a:cs typeface="+mn-cs"/>
                        </a:rPr>
                        <a:t>2014-2015</a:t>
                      </a:r>
                      <a:endParaRPr kumimoji="0" lang="en-ZA" sz="1400" b="1" i="0" u="none" strike="noStrike" kern="1200" cap="none" spc="0" normalizeH="0" baseline="0" noProof="0" dirty="0">
                        <a:ln>
                          <a:noFill/>
                        </a:ln>
                        <a:solidFill>
                          <a:srgbClr val="FFFFFF"/>
                        </a:solidFill>
                        <a:effectLst/>
                        <a:uLnTx/>
                        <a:uFillTx/>
                        <a:latin typeface="+mn-lt"/>
                        <a:ea typeface="+mn-ea"/>
                        <a:cs typeface="+mn-cs"/>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215868"/>
                    </a:solidFill>
                  </a:tcPr>
                </a:tc>
                <a:tc>
                  <a:txBody>
                    <a:bodyPr/>
                    <a:lstStyle/>
                    <a:p>
                      <a:pPr algn="ctr" fontAlgn="ctr"/>
                      <a:r>
                        <a:rPr lang="en-ZA" sz="1400" b="1" i="0" u="none" strike="noStrike" dirty="0" smtClean="0">
                          <a:solidFill>
                            <a:srgbClr val="FFFFFF"/>
                          </a:solidFill>
                          <a:effectLst/>
                          <a:latin typeface="Arial"/>
                        </a:rPr>
                        <a:t>2015-2016</a:t>
                      </a:r>
                      <a:endParaRPr lang="en-ZA" sz="1400" b="1" i="0" u="none" strike="noStrike" dirty="0">
                        <a:solidFill>
                          <a:srgbClr val="FFFFFF"/>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215868"/>
                    </a:solidFill>
                  </a:tcPr>
                </a:tc>
                <a:tc>
                  <a:txBody>
                    <a:bodyPr/>
                    <a:lstStyle/>
                    <a:p>
                      <a:pPr algn="ctr" fontAlgn="ctr"/>
                      <a:r>
                        <a:rPr lang="en-ZA" sz="1400" b="1" i="0" u="none" strike="noStrike" dirty="0" smtClean="0">
                          <a:solidFill>
                            <a:srgbClr val="FFFFFF"/>
                          </a:solidFill>
                          <a:effectLst/>
                          <a:latin typeface="Arial"/>
                        </a:rPr>
                        <a:t>2016-2017</a:t>
                      </a:r>
                      <a:endParaRPr lang="en-ZA" sz="1400" b="1" i="0" u="none" strike="noStrike" dirty="0">
                        <a:solidFill>
                          <a:srgbClr val="FFFFFF"/>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215868"/>
                    </a:solidFill>
                  </a:tcPr>
                </a:tc>
                <a:tc>
                  <a:txBody>
                    <a:bodyPr/>
                    <a:lstStyle/>
                    <a:p>
                      <a:pPr algn="ctr" fontAlgn="ctr"/>
                      <a:r>
                        <a:rPr lang="en-ZA" sz="1400" b="1" i="0" u="none" strike="noStrike" dirty="0" smtClean="0">
                          <a:solidFill>
                            <a:srgbClr val="FF0000"/>
                          </a:solidFill>
                          <a:effectLst/>
                          <a:latin typeface="Arial"/>
                        </a:rPr>
                        <a:t>2017-2018</a:t>
                      </a:r>
                      <a:endParaRPr lang="en-ZA" sz="1400" b="1" i="0" u="none" strike="noStrike" dirty="0">
                        <a:solidFill>
                          <a:srgbClr val="FF0000"/>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FFFF00"/>
                    </a:solidFill>
                  </a:tcPr>
                </a:tc>
              </a:tr>
              <a:tr h="530812">
                <a:tc>
                  <a:txBody>
                    <a:bodyPr/>
                    <a:lstStyle/>
                    <a:p>
                      <a:pPr algn="l" fontAlgn="ctr"/>
                      <a:r>
                        <a:rPr lang="en-ZA" sz="1600" b="0" i="0" u="none" strike="noStrike" dirty="0">
                          <a:solidFill>
                            <a:srgbClr val="000000"/>
                          </a:solidFill>
                          <a:effectLst/>
                          <a:latin typeface="Arial"/>
                        </a:rPr>
                        <a:t>Rural, Environment and </a:t>
                      </a:r>
                      <a:r>
                        <a:rPr lang="en-ZA" sz="1600" b="0" i="0" u="none" strike="noStrike" dirty="0" smtClean="0">
                          <a:solidFill>
                            <a:srgbClr val="000000"/>
                          </a:solidFill>
                          <a:effectLst/>
                          <a:latin typeface="Arial"/>
                        </a:rPr>
                        <a:t>Agricultural </a:t>
                      </a:r>
                      <a:r>
                        <a:rPr lang="en-ZA" sz="1600" b="0" i="0" u="none" strike="noStrike" dirty="0">
                          <a:solidFill>
                            <a:srgbClr val="000000"/>
                          </a:solidFill>
                          <a:effectLst/>
                          <a:latin typeface="Arial"/>
                        </a:rPr>
                        <a:t>Development</a:t>
                      </a:r>
                    </a:p>
                  </a:txBody>
                  <a:tcPr marL="12699" marR="12699" marT="952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fontAlgn="ctr"/>
                      <a:r>
                        <a:rPr lang="en-ZA" sz="1600" b="0" i="0" u="none" strike="noStrike" dirty="0" smtClean="0">
                          <a:solidFill>
                            <a:srgbClr val="000000"/>
                          </a:solidFill>
                          <a:effectLst/>
                          <a:latin typeface="Arial"/>
                        </a:rPr>
                        <a:t>100%</a:t>
                      </a:r>
                      <a:endParaRPr lang="en-ZA" sz="1600" b="0" i="0" u="none" strike="noStrike" dirty="0">
                        <a:solidFill>
                          <a:srgbClr val="000000"/>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a:solidFill>
                            <a:srgbClr val="000000"/>
                          </a:solidFill>
                          <a:effectLst/>
                          <a:latin typeface="Arial"/>
                          <a:ea typeface="+mn-ea"/>
                          <a:cs typeface="+mn-cs"/>
                        </a:rPr>
                        <a:t>100%</a:t>
                      </a: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FF0000"/>
                          </a:solidFill>
                          <a:effectLst/>
                          <a:latin typeface="Arial"/>
                          <a:ea typeface="+mn-ea"/>
                          <a:cs typeface="+mn-cs"/>
                        </a:rPr>
                        <a:t>100%</a:t>
                      </a:r>
                      <a:endParaRPr lang="en-ZA" sz="1600" b="0"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530783">
                <a:tc>
                  <a:txBody>
                    <a:bodyPr/>
                    <a:lstStyle/>
                    <a:p>
                      <a:pPr algn="l" fontAlgn="ctr"/>
                      <a:r>
                        <a:rPr lang="en-ZA" sz="1600" b="0" i="0" u="none" strike="noStrike" dirty="0">
                          <a:solidFill>
                            <a:srgbClr val="000000"/>
                          </a:solidFill>
                          <a:effectLst/>
                          <a:latin typeface="Arial"/>
                        </a:rPr>
                        <a:t>Economy and Enterprise Development</a:t>
                      </a:r>
                    </a:p>
                  </a:txBody>
                  <a:tcPr marL="12699" marR="12699" marT="952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ZA" sz="1600" b="0" i="0" u="none" strike="noStrike" dirty="0" smtClean="0">
                          <a:solidFill>
                            <a:srgbClr val="000000"/>
                          </a:solidFill>
                          <a:effectLst/>
                          <a:latin typeface="Arial"/>
                        </a:rPr>
                        <a:t>100%</a:t>
                      </a:r>
                      <a:endParaRPr lang="en-ZA" sz="1600" b="0" i="0" u="none" strike="noStrike" dirty="0">
                        <a:solidFill>
                          <a:srgbClr val="000000"/>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a:solidFill>
                            <a:srgbClr val="000000"/>
                          </a:solidFill>
                          <a:effectLst/>
                          <a:latin typeface="Arial"/>
                          <a:ea typeface="+mn-ea"/>
                          <a:cs typeface="+mn-cs"/>
                        </a:rPr>
                        <a:t>100%</a:t>
                      </a: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smtClean="0">
                          <a:solidFill>
                            <a:srgbClr val="FF0000"/>
                          </a:solidFill>
                          <a:effectLst/>
                          <a:latin typeface="Arial"/>
                          <a:ea typeface="+mn-ea"/>
                          <a:cs typeface="+mn-cs"/>
                        </a:rPr>
                        <a:t>100%</a:t>
                      </a:r>
                      <a:endParaRPr lang="en-ZA" sz="1600" b="0"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280701">
                <a:tc>
                  <a:txBody>
                    <a:bodyPr/>
                    <a:lstStyle/>
                    <a:p>
                      <a:pPr algn="l" fontAlgn="ctr"/>
                      <a:r>
                        <a:rPr lang="en-ZA" sz="1600" b="0" i="0" u="none" strike="noStrike" dirty="0">
                          <a:solidFill>
                            <a:srgbClr val="000000"/>
                          </a:solidFill>
                          <a:effectLst/>
                          <a:latin typeface="Arial"/>
                        </a:rPr>
                        <a:t>Education and Sports Development </a:t>
                      </a:r>
                    </a:p>
                  </a:txBody>
                  <a:tcPr marL="12699" marR="12699" marT="952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fontAlgn="ctr"/>
                      <a:r>
                        <a:rPr lang="en-ZA" sz="1600" b="0" i="0" u="none" strike="noStrike" dirty="0" smtClean="0">
                          <a:solidFill>
                            <a:srgbClr val="000000"/>
                          </a:solidFill>
                          <a:effectLst/>
                          <a:latin typeface="Arial"/>
                        </a:rPr>
                        <a:t>75%</a:t>
                      </a:r>
                      <a:endParaRPr lang="en-ZA" sz="1600" b="0" i="0" u="none" strike="noStrike" dirty="0">
                        <a:solidFill>
                          <a:srgbClr val="000000"/>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a:solidFill>
                            <a:srgbClr val="000000"/>
                          </a:solidFill>
                          <a:effectLst/>
                          <a:latin typeface="Arial"/>
                          <a:ea typeface="+mn-ea"/>
                          <a:cs typeface="+mn-cs"/>
                        </a:rPr>
                        <a:t>100%</a:t>
                      </a: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93%</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FF0000"/>
                          </a:solidFill>
                          <a:effectLst/>
                          <a:latin typeface="Arial"/>
                          <a:ea typeface="+mn-ea"/>
                          <a:cs typeface="+mn-cs"/>
                        </a:rPr>
                        <a:t>100%</a:t>
                      </a:r>
                      <a:endParaRPr lang="en-ZA" sz="1600" b="0"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280701">
                <a:tc>
                  <a:txBody>
                    <a:bodyPr/>
                    <a:lstStyle/>
                    <a:p>
                      <a:pPr algn="l" fontAlgn="ctr"/>
                      <a:r>
                        <a:rPr lang="en-ZA" sz="1600" b="1" i="0" u="none" strike="noStrike" dirty="0" smtClean="0">
                          <a:solidFill>
                            <a:srgbClr val="FF0000"/>
                          </a:solidFill>
                          <a:effectLst/>
                          <a:latin typeface="Arial"/>
                        </a:rPr>
                        <a:t>Finance</a:t>
                      </a:r>
                      <a:r>
                        <a:rPr lang="en-ZA" sz="1600" b="1" i="0" u="none" strike="noStrike" baseline="0" dirty="0" smtClean="0">
                          <a:solidFill>
                            <a:srgbClr val="FF0000"/>
                          </a:solidFill>
                          <a:effectLst/>
                          <a:latin typeface="Arial"/>
                        </a:rPr>
                        <a:t> </a:t>
                      </a:r>
                      <a:endParaRPr lang="en-ZA" sz="1600" b="1" i="0" u="none" strike="noStrike" dirty="0">
                        <a:solidFill>
                          <a:srgbClr val="FF0000"/>
                        </a:solidFill>
                        <a:effectLst/>
                        <a:latin typeface="Arial"/>
                      </a:endParaRPr>
                    </a:p>
                  </a:txBody>
                  <a:tcPr marL="12699" marR="12699" marT="952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ZA" sz="1600" b="1" i="0" u="none" strike="noStrike" dirty="0" smtClean="0">
                          <a:solidFill>
                            <a:srgbClr val="FF0000"/>
                          </a:solidFill>
                          <a:effectLst/>
                          <a:latin typeface="Arial"/>
                        </a:rPr>
                        <a:t>100%</a:t>
                      </a:r>
                      <a:endParaRPr lang="en-ZA" sz="1600" b="1" i="0" u="none" strike="noStrike" dirty="0">
                        <a:solidFill>
                          <a:srgbClr val="FF0000"/>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1" i="0" u="none" strike="noStrike" kern="1200" dirty="0">
                          <a:solidFill>
                            <a:srgbClr val="FF0000"/>
                          </a:solidFill>
                          <a:effectLst/>
                          <a:latin typeface="Arial"/>
                          <a:ea typeface="+mn-ea"/>
                          <a:cs typeface="+mn-cs"/>
                        </a:rPr>
                        <a:t>100%</a:t>
                      </a: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1" i="0" u="none" strike="noStrike" kern="1200" dirty="0" smtClean="0">
                          <a:solidFill>
                            <a:srgbClr val="FF0000"/>
                          </a:solidFill>
                          <a:effectLst/>
                          <a:latin typeface="Arial"/>
                          <a:ea typeface="+mn-ea"/>
                          <a:cs typeface="+mn-cs"/>
                        </a:rPr>
                        <a:t>100%</a:t>
                      </a:r>
                      <a:endParaRPr lang="en-ZA" sz="1600" b="1"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1" i="0" u="none" strike="noStrike" kern="1200" dirty="0" smtClean="0">
                          <a:solidFill>
                            <a:srgbClr val="FF0000"/>
                          </a:solidFill>
                          <a:effectLst/>
                          <a:latin typeface="Arial"/>
                          <a:ea typeface="+mn-ea"/>
                          <a:cs typeface="+mn-cs"/>
                        </a:rPr>
                        <a:t>100%</a:t>
                      </a:r>
                      <a:endParaRPr lang="en-ZA" sz="1600" b="1"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1" i="0" u="none" strike="noStrike" kern="1200" dirty="0" smtClean="0">
                          <a:solidFill>
                            <a:srgbClr val="FF0000"/>
                          </a:solidFill>
                          <a:effectLst/>
                          <a:latin typeface="Arial"/>
                          <a:ea typeface="+mn-ea"/>
                          <a:cs typeface="+mn-cs"/>
                        </a:rPr>
                        <a:t>100%</a:t>
                      </a:r>
                      <a:endParaRPr lang="en-ZA" sz="1600" b="1"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270490">
                <a:tc>
                  <a:txBody>
                    <a:bodyPr/>
                    <a:lstStyle/>
                    <a:p>
                      <a:pPr algn="l" fontAlgn="ctr"/>
                      <a:r>
                        <a:rPr lang="en-ZA" sz="1600" b="0" i="0" u="none" strike="noStrike" dirty="0">
                          <a:solidFill>
                            <a:srgbClr val="000000"/>
                          </a:solidFill>
                          <a:effectLst/>
                          <a:latin typeface="Arial"/>
                        </a:rPr>
                        <a:t>Health </a:t>
                      </a:r>
                    </a:p>
                  </a:txBody>
                  <a:tcPr marL="12699" marR="12699" marT="952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fontAlgn="ctr"/>
                      <a:r>
                        <a:rPr lang="en-ZA" sz="1600" b="0" i="0" u="none" strike="noStrike" dirty="0" smtClean="0">
                          <a:solidFill>
                            <a:srgbClr val="000000"/>
                          </a:solidFill>
                          <a:effectLst/>
                          <a:latin typeface="Arial"/>
                        </a:rPr>
                        <a:t>86%</a:t>
                      </a:r>
                      <a:endParaRPr lang="en-ZA" sz="1600" b="0" i="0" u="none" strike="noStrike" dirty="0">
                        <a:solidFill>
                          <a:srgbClr val="000000"/>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a:solidFill>
                            <a:srgbClr val="000000"/>
                          </a:solidFill>
                          <a:effectLst/>
                          <a:latin typeface="Arial"/>
                          <a:ea typeface="+mn-ea"/>
                          <a:cs typeface="+mn-cs"/>
                        </a:rPr>
                        <a:t>100%</a:t>
                      </a: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chemeClr val="tx1"/>
                          </a:solidFill>
                          <a:effectLst/>
                          <a:latin typeface="Arial"/>
                          <a:ea typeface="+mn-ea"/>
                          <a:cs typeface="+mn-cs"/>
                        </a:rPr>
                        <a:t>98%</a:t>
                      </a:r>
                      <a:endParaRPr lang="en-ZA" sz="1600" b="0" i="0" u="none" strike="noStrike" kern="1200" dirty="0">
                        <a:solidFill>
                          <a:schemeClr val="tx1"/>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chemeClr val="tx1"/>
                          </a:solidFill>
                          <a:effectLst/>
                          <a:latin typeface="Arial"/>
                          <a:ea typeface="+mn-ea"/>
                          <a:cs typeface="+mn-cs"/>
                        </a:rPr>
                        <a:t>2%</a:t>
                      </a:r>
                      <a:endParaRPr lang="en-ZA" sz="1600" b="0" i="0" u="none" strike="noStrike" kern="1200" dirty="0">
                        <a:solidFill>
                          <a:schemeClr val="tx1"/>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FF0000"/>
                          </a:solidFill>
                          <a:effectLst/>
                          <a:latin typeface="Arial"/>
                          <a:ea typeface="+mn-ea"/>
                          <a:cs typeface="+mn-cs"/>
                        </a:rPr>
                        <a:t>98%</a:t>
                      </a:r>
                      <a:endParaRPr lang="en-ZA" sz="1600" b="0"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530783">
                <a:tc>
                  <a:txBody>
                    <a:bodyPr/>
                    <a:lstStyle/>
                    <a:p>
                      <a:pPr algn="l" fontAlgn="ctr"/>
                      <a:r>
                        <a:rPr lang="en-ZA" sz="1600" b="0" i="0" u="none" strike="noStrike" dirty="0">
                          <a:solidFill>
                            <a:srgbClr val="000000"/>
                          </a:solidFill>
                          <a:effectLst/>
                          <a:latin typeface="Arial"/>
                        </a:rPr>
                        <a:t>Local Government &amp; Human Settlements </a:t>
                      </a:r>
                    </a:p>
                  </a:txBody>
                  <a:tcPr marL="12699" marR="12699" marT="952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fontAlgn="ctr"/>
                      <a:r>
                        <a:rPr lang="en-ZA" sz="1600" b="0" i="0" u="none" strike="noStrike" dirty="0" smtClean="0">
                          <a:solidFill>
                            <a:srgbClr val="000000"/>
                          </a:solidFill>
                          <a:effectLst/>
                          <a:latin typeface="Arial"/>
                        </a:rPr>
                        <a:t>100%</a:t>
                      </a:r>
                      <a:endParaRPr lang="en-ZA" sz="1600" b="0" i="0" u="none" strike="noStrike" dirty="0">
                        <a:solidFill>
                          <a:srgbClr val="000000"/>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7DEE8"/>
                    </a:solidFill>
                  </a:tcPr>
                </a:tc>
                <a:tc>
                  <a:txBody>
                    <a:bodyPr/>
                    <a:lstStyle/>
                    <a:p>
                      <a:pPr marL="0" algn="ctr" defTabSz="914400" rtl="0" eaLnBrk="1" fontAlgn="ctr" latinLnBrk="0" hangingPunct="1"/>
                      <a:r>
                        <a:rPr lang="en-ZA" sz="1600" b="0" i="0" u="none" strike="noStrike" kern="1200" dirty="0">
                          <a:solidFill>
                            <a:srgbClr val="000000"/>
                          </a:solidFill>
                          <a:effectLst/>
                          <a:latin typeface="Arial"/>
                          <a:ea typeface="+mn-ea"/>
                          <a:cs typeface="+mn-cs"/>
                        </a:rPr>
                        <a:t>100%</a:t>
                      </a: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7DEE8"/>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7DEE8"/>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7DEE8"/>
                    </a:solidFill>
                  </a:tcPr>
                </a:tc>
                <a:tc>
                  <a:txBody>
                    <a:bodyPr/>
                    <a:lstStyle/>
                    <a:p>
                      <a:pPr marL="0" algn="ctr" defTabSz="914400" rtl="0" eaLnBrk="1" fontAlgn="ctr" latinLnBrk="0" hangingPunct="1"/>
                      <a:r>
                        <a:rPr lang="en-ZA" sz="1600" b="0" i="0" u="none" strike="noStrike" kern="1200" dirty="0" smtClean="0">
                          <a:solidFill>
                            <a:srgbClr val="FF0000"/>
                          </a:solidFill>
                          <a:effectLst/>
                          <a:latin typeface="Arial"/>
                          <a:ea typeface="+mn-ea"/>
                          <a:cs typeface="+mn-cs"/>
                        </a:rPr>
                        <a:t>100%</a:t>
                      </a:r>
                      <a:endParaRPr lang="en-ZA" sz="1600" b="0"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327287">
                <a:tc>
                  <a:txBody>
                    <a:bodyPr/>
                    <a:lstStyle/>
                    <a:p>
                      <a:pPr algn="l" fontAlgn="ctr"/>
                      <a:r>
                        <a:rPr lang="en-ZA" sz="1600" b="0" i="0" u="none" strike="noStrike" kern="1200" dirty="0">
                          <a:solidFill>
                            <a:srgbClr val="000000"/>
                          </a:solidFill>
                          <a:effectLst/>
                          <a:latin typeface="Arial"/>
                          <a:ea typeface="+mn-ea"/>
                          <a:cs typeface="+mn-cs"/>
                        </a:rPr>
                        <a:t>Office of the Premier</a:t>
                      </a:r>
                    </a:p>
                  </a:txBody>
                  <a:tcPr marL="12699" marR="12699" marT="952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75%</a:t>
                      </a:r>
                      <a:endParaRPr lang="en-ZA" sz="1600" b="0" i="0" u="none" strike="noStrike" kern="1200" dirty="0">
                        <a:solidFill>
                          <a:srgbClr val="000000"/>
                        </a:solidFill>
                        <a:effectLst/>
                        <a:latin typeface="Arial"/>
                        <a:ea typeface="+mn-ea"/>
                        <a:cs typeface="+mn-cs"/>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a:solidFill>
                            <a:srgbClr val="FF0000"/>
                          </a:solidFill>
                          <a:effectLst/>
                          <a:latin typeface="Arial"/>
                          <a:ea typeface="+mn-ea"/>
                          <a:cs typeface="+mn-cs"/>
                        </a:rPr>
                        <a:t>0%</a:t>
                      </a: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98%</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smtClean="0">
                          <a:solidFill>
                            <a:srgbClr val="FF0000"/>
                          </a:solidFill>
                          <a:effectLst/>
                          <a:latin typeface="Arial"/>
                          <a:ea typeface="+mn-ea"/>
                          <a:cs typeface="+mn-cs"/>
                        </a:rPr>
                        <a:t>100%</a:t>
                      </a:r>
                      <a:endParaRPr lang="en-ZA" sz="1600" b="0"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530812">
                <a:tc>
                  <a:txBody>
                    <a:bodyPr/>
                    <a:lstStyle/>
                    <a:p>
                      <a:pPr algn="l" fontAlgn="ctr"/>
                      <a:r>
                        <a:rPr lang="en-ZA" sz="1600" b="0" i="0" u="none" strike="noStrike" dirty="0">
                          <a:solidFill>
                            <a:srgbClr val="000000"/>
                          </a:solidFill>
                          <a:effectLst/>
                          <a:latin typeface="Arial"/>
                        </a:rPr>
                        <a:t>Community Safety and Transport </a:t>
                      </a:r>
                      <a:r>
                        <a:rPr lang="en-ZA" sz="1600" b="0" i="0" u="none" strike="noStrike" dirty="0" smtClean="0">
                          <a:solidFill>
                            <a:srgbClr val="000000"/>
                          </a:solidFill>
                          <a:effectLst/>
                          <a:latin typeface="Arial"/>
                        </a:rPr>
                        <a:t>Management </a:t>
                      </a:r>
                      <a:endParaRPr lang="en-ZA" sz="1600" b="0" i="0" u="none" strike="noStrike" dirty="0">
                        <a:solidFill>
                          <a:srgbClr val="000000"/>
                        </a:solidFill>
                        <a:effectLst/>
                        <a:latin typeface="Arial"/>
                      </a:endParaRPr>
                    </a:p>
                  </a:txBody>
                  <a:tcPr marL="12699" marR="12699" marT="952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fontAlgn="ctr"/>
                      <a:r>
                        <a:rPr lang="en-ZA" sz="1600" b="0" i="0" u="none" strike="noStrike" dirty="0" smtClean="0">
                          <a:solidFill>
                            <a:srgbClr val="000000"/>
                          </a:solidFill>
                          <a:effectLst/>
                          <a:latin typeface="Arial"/>
                        </a:rPr>
                        <a:t>92%</a:t>
                      </a:r>
                      <a:endParaRPr lang="en-ZA" sz="1600" b="0" i="0" u="none" strike="noStrike" dirty="0">
                        <a:solidFill>
                          <a:srgbClr val="000000"/>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a:solidFill>
                            <a:srgbClr val="000000"/>
                          </a:solidFill>
                          <a:effectLst/>
                          <a:latin typeface="Arial"/>
                          <a:ea typeface="+mn-ea"/>
                          <a:cs typeface="+mn-cs"/>
                        </a:rPr>
                        <a:t>100%</a:t>
                      </a: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FF0000"/>
                          </a:solidFill>
                          <a:effectLst/>
                          <a:latin typeface="Arial"/>
                          <a:ea typeface="+mn-ea"/>
                          <a:cs typeface="+mn-cs"/>
                        </a:rPr>
                        <a:t>100%</a:t>
                      </a:r>
                      <a:endParaRPr lang="en-ZA" sz="1600" b="0"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270490">
                <a:tc>
                  <a:txBody>
                    <a:bodyPr/>
                    <a:lstStyle/>
                    <a:p>
                      <a:pPr algn="l" fontAlgn="ctr"/>
                      <a:r>
                        <a:rPr lang="en-ZA" sz="1600" b="0" i="0" u="none" strike="noStrike" dirty="0">
                          <a:solidFill>
                            <a:srgbClr val="000000"/>
                          </a:solidFill>
                          <a:effectLst/>
                          <a:latin typeface="Arial"/>
                        </a:rPr>
                        <a:t>Public Works and Roads</a:t>
                      </a:r>
                    </a:p>
                  </a:txBody>
                  <a:tcPr marL="12699" marR="12699" marT="952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ZA" sz="1600" b="0" i="0" u="none" strike="noStrike" dirty="0" smtClean="0">
                          <a:solidFill>
                            <a:srgbClr val="000000"/>
                          </a:solidFill>
                          <a:effectLst/>
                          <a:latin typeface="Arial"/>
                        </a:rPr>
                        <a:t>93%</a:t>
                      </a:r>
                      <a:endParaRPr lang="en-ZA" sz="1600" b="0" i="0" u="none" strike="noStrike" dirty="0">
                        <a:solidFill>
                          <a:srgbClr val="000000"/>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a:solidFill>
                            <a:srgbClr val="000000"/>
                          </a:solidFill>
                          <a:effectLst/>
                          <a:latin typeface="Arial"/>
                          <a:ea typeface="+mn-ea"/>
                          <a:cs typeface="+mn-cs"/>
                        </a:rPr>
                        <a:t>100%</a:t>
                      </a: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smtClean="0">
                          <a:solidFill>
                            <a:srgbClr val="FF0000"/>
                          </a:solidFill>
                          <a:effectLst/>
                          <a:latin typeface="Arial"/>
                          <a:ea typeface="+mn-ea"/>
                          <a:cs typeface="+mn-cs"/>
                        </a:rPr>
                        <a:t>100%</a:t>
                      </a:r>
                      <a:endParaRPr lang="en-ZA" sz="1600" b="0"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270490">
                <a:tc>
                  <a:txBody>
                    <a:bodyPr/>
                    <a:lstStyle/>
                    <a:p>
                      <a:pPr algn="l" fontAlgn="ctr"/>
                      <a:r>
                        <a:rPr lang="en-ZA" sz="1600" b="0" i="0" u="none" strike="noStrike" dirty="0">
                          <a:solidFill>
                            <a:srgbClr val="000000"/>
                          </a:solidFill>
                          <a:effectLst/>
                          <a:latin typeface="Arial"/>
                        </a:rPr>
                        <a:t>Tourism </a:t>
                      </a:r>
                    </a:p>
                  </a:txBody>
                  <a:tcPr marL="12699" marR="12699" marT="952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fontAlgn="ctr"/>
                      <a:r>
                        <a:rPr lang="en-ZA" sz="1600" b="0" i="0" u="none" strike="noStrike" dirty="0" smtClean="0">
                          <a:solidFill>
                            <a:srgbClr val="000000"/>
                          </a:solidFill>
                          <a:effectLst/>
                          <a:latin typeface="Arial"/>
                        </a:rPr>
                        <a:t>100%</a:t>
                      </a:r>
                      <a:endParaRPr lang="en-ZA" sz="1600" b="0" i="0" u="none" strike="noStrike" dirty="0">
                        <a:solidFill>
                          <a:srgbClr val="000000"/>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a:solidFill>
                            <a:srgbClr val="000000"/>
                          </a:solidFill>
                          <a:effectLst/>
                          <a:latin typeface="Arial"/>
                          <a:ea typeface="+mn-ea"/>
                          <a:cs typeface="+mn-cs"/>
                        </a:rPr>
                        <a:t>100%</a:t>
                      </a: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FF0000"/>
                          </a:solidFill>
                          <a:effectLst/>
                          <a:latin typeface="Arial"/>
                          <a:ea typeface="+mn-ea"/>
                          <a:cs typeface="+mn-cs"/>
                        </a:rPr>
                        <a:t>93%</a:t>
                      </a:r>
                      <a:endParaRPr lang="en-ZA" sz="1600" b="0"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311889">
                <a:tc>
                  <a:txBody>
                    <a:bodyPr/>
                    <a:lstStyle/>
                    <a:p>
                      <a:pPr algn="l" fontAlgn="ctr"/>
                      <a:r>
                        <a:rPr lang="en-ZA" sz="1600" b="0" i="0" u="none" strike="noStrike" dirty="0">
                          <a:solidFill>
                            <a:srgbClr val="000000"/>
                          </a:solidFill>
                          <a:effectLst/>
                          <a:latin typeface="Arial"/>
                        </a:rPr>
                        <a:t>Social Development</a:t>
                      </a:r>
                    </a:p>
                  </a:txBody>
                  <a:tcPr marL="12699" marR="12699" marT="952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ZA" sz="1600" b="0" i="0" u="none" strike="noStrike" dirty="0" smtClean="0">
                          <a:solidFill>
                            <a:srgbClr val="000000"/>
                          </a:solidFill>
                          <a:effectLst/>
                          <a:latin typeface="Arial"/>
                        </a:rPr>
                        <a:t>96%</a:t>
                      </a:r>
                      <a:endParaRPr lang="en-ZA" sz="1600" b="0" i="0" u="none" strike="noStrike" dirty="0">
                        <a:solidFill>
                          <a:srgbClr val="000000"/>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a:solidFill>
                            <a:srgbClr val="000000"/>
                          </a:solidFill>
                          <a:effectLst/>
                          <a:latin typeface="Arial"/>
                          <a:ea typeface="+mn-ea"/>
                          <a:cs typeface="+mn-cs"/>
                        </a:rPr>
                        <a:t>100%</a:t>
                      </a: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97%</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algn="ctr" defTabSz="914400" rtl="0" eaLnBrk="1" fontAlgn="ctr" latinLnBrk="0" hangingPunct="1"/>
                      <a:r>
                        <a:rPr lang="en-ZA" sz="1600" b="0" i="0" u="none" strike="noStrike" kern="1200" dirty="0" smtClean="0">
                          <a:solidFill>
                            <a:srgbClr val="FF0000"/>
                          </a:solidFill>
                          <a:effectLst/>
                          <a:latin typeface="Arial"/>
                          <a:ea typeface="+mn-ea"/>
                          <a:cs typeface="+mn-cs"/>
                        </a:rPr>
                        <a:t>100%</a:t>
                      </a:r>
                      <a:endParaRPr lang="en-ZA" sz="1600" b="0"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r h="270490">
                <a:tc>
                  <a:txBody>
                    <a:bodyPr/>
                    <a:lstStyle/>
                    <a:p>
                      <a:pPr algn="l" fontAlgn="ctr"/>
                      <a:r>
                        <a:rPr lang="en-ZA" sz="1600" b="0" i="0" u="none" strike="noStrike" dirty="0">
                          <a:solidFill>
                            <a:srgbClr val="000000"/>
                          </a:solidFill>
                          <a:effectLst/>
                          <a:latin typeface="Arial"/>
                        </a:rPr>
                        <a:t>Culture, Arts and Traditional Affairs </a:t>
                      </a:r>
                    </a:p>
                  </a:txBody>
                  <a:tcPr marL="12699" marR="12699" marT="952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fontAlgn="ctr"/>
                      <a:r>
                        <a:rPr lang="en-ZA" sz="1600" b="0" i="0" u="none" strike="noStrike" dirty="0" smtClean="0">
                          <a:solidFill>
                            <a:srgbClr val="000000"/>
                          </a:solidFill>
                          <a:effectLst/>
                          <a:latin typeface="Arial"/>
                        </a:rPr>
                        <a:t>93%</a:t>
                      </a:r>
                      <a:endParaRPr lang="en-ZA" sz="1600" b="0" i="0" u="none" strike="noStrike" dirty="0">
                        <a:solidFill>
                          <a:srgbClr val="000000"/>
                        </a:solidFill>
                        <a:effectLst/>
                        <a:latin typeface="Arial"/>
                      </a:endParaRPr>
                    </a:p>
                  </a:txBody>
                  <a:tcPr marL="12699" marR="12699" marT="95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a:solidFill>
                            <a:srgbClr val="000000"/>
                          </a:solidFill>
                          <a:effectLst/>
                          <a:latin typeface="Arial"/>
                          <a:ea typeface="+mn-ea"/>
                          <a:cs typeface="+mn-cs"/>
                        </a:rPr>
                        <a:t>100%</a:t>
                      </a: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000000"/>
                          </a:solidFill>
                          <a:effectLst/>
                          <a:latin typeface="Arial"/>
                          <a:ea typeface="+mn-ea"/>
                          <a:cs typeface="+mn-cs"/>
                        </a:rPr>
                        <a:t>100%</a:t>
                      </a:r>
                      <a:endParaRPr lang="en-ZA" sz="1600" b="0" i="0" u="none" strike="noStrike" kern="1200" dirty="0">
                        <a:solidFill>
                          <a:srgbClr val="00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algn="ctr" defTabSz="914400" rtl="0" eaLnBrk="1" fontAlgn="ctr" latinLnBrk="0" hangingPunct="1"/>
                      <a:r>
                        <a:rPr lang="en-ZA" sz="1600" b="0" i="0" u="none" strike="noStrike" kern="1200" dirty="0" smtClean="0">
                          <a:solidFill>
                            <a:srgbClr val="FF0000"/>
                          </a:solidFill>
                          <a:effectLst/>
                          <a:latin typeface="Arial"/>
                          <a:ea typeface="+mn-ea"/>
                          <a:cs typeface="+mn-cs"/>
                        </a:rPr>
                        <a:t>100%</a:t>
                      </a:r>
                      <a:endParaRPr lang="en-ZA" sz="1600" b="0" i="0" u="none" strike="noStrike" kern="1200" dirty="0">
                        <a:solidFill>
                          <a:srgbClr val="FF0000"/>
                        </a:solidFill>
                        <a:effectLst/>
                        <a:latin typeface="Arial"/>
                        <a:ea typeface="+mn-ea"/>
                        <a:cs typeface="+mn-cs"/>
                      </a:endParaRPr>
                    </a:p>
                  </a:txBody>
                  <a:tcPr marL="12700" marR="12700" marT="9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r>
            </a:tbl>
          </a:graphicData>
        </a:graphic>
      </p:graphicFrame>
      <p:sp>
        <p:nvSpPr>
          <p:cNvPr id="8301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0B3A08A5-6E6F-40DC-89B4-F6017AA2B6C9}" type="slidenum">
              <a:rPr lang="en-US" sz="1400" smtClean="0">
                <a:solidFill>
                  <a:srgbClr val="000000"/>
                </a:solidFill>
              </a:rPr>
              <a:pPr/>
              <a:t>9</a:t>
            </a:fld>
            <a:endParaRPr lang="en-US" sz="1400" smtClean="0">
              <a:solidFill>
                <a:srgbClr val="000000"/>
              </a:solidFill>
            </a:endParaRPr>
          </a:p>
        </p:txBody>
      </p:sp>
    </p:spTree>
    <p:extLst>
      <p:ext uri="{BB962C8B-B14F-4D97-AF65-F5344CB8AC3E}">
        <p14:creationId xmlns:p14="http://schemas.microsoft.com/office/powerpoint/2010/main" val="799418943"/>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7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9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0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48"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48"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8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5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6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006666"/>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ea typeface="ＭＳ Ｐゴシック" pitchFamily="34" charset="-128"/>
            <a:cs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4319</TotalTime>
  <Words>3452</Words>
  <Application>Microsoft Office PowerPoint</Application>
  <PresentationFormat>Custom</PresentationFormat>
  <Paragraphs>736</Paragraphs>
  <Slides>28</Slides>
  <Notes>4</Notes>
  <HiddenSlides>0</HiddenSlides>
  <MMClips>0</MMClips>
  <ScaleCrop>false</ScaleCrop>
  <HeadingPairs>
    <vt:vector size="4" baseType="variant">
      <vt:variant>
        <vt:lpstr>Theme</vt:lpstr>
      </vt:variant>
      <vt:variant>
        <vt:i4>15</vt:i4>
      </vt:variant>
      <vt:variant>
        <vt:lpstr>Slide Titles</vt:lpstr>
      </vt:variant>
      <vt:variant>
        <vt:i4>28</vt:i4>
      </vt:variant>
    </vt:vector>
  </HeadingPairs>
  <TitlesOfParts>
    <vt:vector size="43" baseType="lpstr">
      <vt:lpstr>Default Design</vt:lpstr>
      <vt:lpstr>8_Custom Design</vt:lpstr>
      <vt:lpstr>Custom Design</vt:lpstr>
      <vt:lpstr>1_Custom Design</vt:lpstr>
      <vt:lpstr>2_Custom Design</vt:lpstr>
      <vt:lpstr>3_Custom Design</vt:lpstr>
      <vt:lpstr>4_Custom Design</vt:lpstr>
      <vt:lpstr>5_Custom Design</vt:lpstr>
      <vt:lpstr>6_Custom Design</vt:lpstr>
      <vt:lpstr>7_Custom Design</vt:lpstr>
      <vt:lpstr>2_Default Design</vt:lpstr>
      <vt:lpstr>9_Custom Design</vt:lpstr>
      <vt:lpstr>10_Custom Design</vt:lpstr>
      <vt:lpstr>Blank Presentation</vt:lpstr>
      <vt:lpstr>4_Default Design</vt:lpstr>
      <vt:lpstr> PROVINCIAL RISK MANAGEMENT DIALOGUE   Department of Finance (NW)  RUSTENBURG </vt:lpstr>
      <vt:lpstr>PRESENTATION OUTLINE</vt:lpstr>
      <vt:lpstr>MANDATE OF THE PUBLIC SERVICE COMMISSION </vt:lpstr>
      <vt:lpstr> FIGHTING CORRUPTION AND PROMOTING ETHICAL CONDUCT </vt:lpstr>
      <vt:lpstr>FIGHTING CORRUPTION AND PROMOTING ETHICAL CONDUCT  </vt:lpstr>
      <vt:lpstr>INTERVENTIONS: FIGHTING CORRUPTION AND PROMOTING ETHICAL CONDUCT (CONT…)</vt:lpstr>
      <vt:lpstr>FINANCIAL DISCLOSURE FRAMEWORK </vt:lpstr>
      <vt:lpstr> COMPLIANCE: SUBMISSION RATE OF FINANCIAL DISCLOSURE FROMS  COMPARISON OF THE SUBMISSION RATES BY THE DUE DATE IN RESPECT OF THE LAST FIVE (5) FINANCIAL YEARS. </vt:lpstr>
      <vt:lpstr>SUBMISSION RATE OF FINANCIAL DISCLOSURE FROMS COMPLIANCE PER DEPARTMENT FOR THE LAST FIVE (5) FINANCIAL YEARS (NORTH WSET PROVINCE)</vt:lpstr>
      <vt:lpstr>FINANCIAL DISCLOSURE FRAMEWORK: SCRUTINY OF FINANCIAL DISCLOSURE FORMS</vt:lpstr>
      <vt:lpstr>Table 1: The extent of non-disclosure of directorships during the 2016-17 Financial year </vt:lpstr>
      <vt:lpstr>PowerPoint Presentation</vt:lpstr>
      <vt:lpstr>FINANCIAL DISCLOSURE FRAMEWORK: OTHER REMUNERATIVE WORK (2016-17 FINANCIAL YEAR)</vt:lpstr>
      <vt:lpstr>FINANCIAL DISCLOSURE FRAMEWORK: MANAGEMENT OF GIFTS</vt:lpstr>
      <vt:lpstr>FINANCIAL DISCLOSURE FRAMEWORK: BREAKDOWN OF GIFTS/SPONSORSHIPS, 2016/17</vt:lpstr>
      <vt:lpstr>FINANCIAL DISCLOSURE FRAMEWORK: CHALLENGES EXPERINCED BY THE PSC TOWARDS THE MANAGEMENT OF FINANCIAL DISCLOSURE FRAMEWORK </vt:lpstr>
      <vt:lpstr>FINANCIAL DISCLOSURE FRAMEWORK: RECOMMENDATIONS</vt:lpstr>
      <vt:lpstr>PROMOTION OF PROFESSIONAL ETHICS</vt:lpstr>
      <vt:lpstr>PROMOTIONAL ACTIVITIES </vt:lpstr>
      <vt:lpstr>PROMOTION OF PROFESSIONAL ETHICS: WORKSHOPS CONDUCTED</vt:lpstr>
      <vt:lpstr>MANAGEMENT OF THE NACH</vt:lpstr>
      <vt:lpstr>CASES OF ALLEGED CORRUPTION REFERRED TO DEPARTMENTS DURING THE FINANCIAL YEAR 2016/17</vt:lpstr>
      <vt:lpstr>CHALLENGES EXPERIENCED THROUGH THE MANAGEMENT OF THE NACH</vt:lpstr>
      <vt:lpstr>PowerPoint Presentation</vt:lpstr>
      <vt:lpstr>AMOUNTS OF MONEY INVOLVED IN FINANCIAL MISCONDUCT PER DEPARTMENT (2017/18)</vt:lpstr>
      <vt:lpstr>INSPECTIONS </vt:lpstr>
      <vt:lpstr>CONCLUDING REMARKS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Salome Monye</dc:creator>
  <cp:lastModifiedBy>Mogomotsi Seekaro</cp:lastModifiedBy>
  <cp:revision>205</cp:revision>
  <cp:lastPrinted>2018-11-06T09:07:28Z</cp:lastPrinted>
  <dcterms:created xsi:type="dcterms:W3CDTF">2014-11-27T09:23:11Z</dcterms:created>
  <dcterms:modified xsi:type="dcterms:W3CDTF">2018-11-06T14:33:23Z</dcterms:modified>
</cp:coreProperties>
</file>