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85" r:id="rId3"/>
    <p:sldId id="289" r:id="rId4"/>
    <p:sldId id="294" r:id="rId5"/>
    <p:sldId id="291" r:id="rId6"/>
    <p:sldId id="293" r:id="rId7"/>
    <p:sldId id="292" r:id="rId8"/>
    <p:sldId id="287" r:id="rId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942" autoAdjust="0"/>
  </p:normalViewPr>
  <p:slideViewPr>
    <p:cSldViewPr>
      <p:cViewPr>
        <p:scale>
          <a:sx n="100" d="100"/>
          <a:sy n="100" d="100"/>
        </p:scale>
        <p:origin x="-936" y="1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712" cy="496809"/>
          </a:xfrm>
          <a:prstGeom prst="rect">
            <a:avLst/>
          </a:prstGeom>
        </p:spPr>
        <p:txBody>
          <a:bodyPr vert="horz" lIns="91395" tIns="45697" rIns="91395" bIns="45697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375" y="2"/>
            <a:ext cx="2945712" cy="496809"/>
          </a:xfrm>
          <a:prstGeom prst="rect">
            <a:avLst/>
          </a:prstGeom>
        </p:spPr>
        <p:txBody>
          <a:bodyPr vert="horz" lIns="91395" tIns="45697" rIns="91395" bIns="45697" rtlCol="0"/>
          <a:lstStyle>
            <a:lvl1pPr algn="r">
              <a:defRPr sz="1200"/>
            </a:lvl1pPr>
          </a:lstStyle>
          <a:p>
            <a:fld id="{1F9F1BD3-4BDC-4883-A835-D4C134D118A6}" type="datetimeFigureOut">
              <a:rPr lang="en-ZA" smtClean="0"/>
              <a:t>2018/11/07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831"/>
            <a:ext cx="2945712" cy="496808"/>
          </a:xfrm>
          <a:prstGeom prst="rect">
            <a:avLst/>
          </a:prstGeom>
        </p:spPr>
        <p:txBody>
          <a:bodyPr vert="horz" lIns="91395" tIns="45697" rIns="91395" bIns="45697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375" y="9429831"/>
            <a:ext cx="2945712" cy="496808"/>
          </a:xfrm>
          <a:prstGeom prst="rect">
            <a:avLst/>
          </a:prstGeom>
        </p:spPr>
        <p:txBody>
          <a:bodyPr vert="horz" lIns="91395" tIns="45697" rIns="91395" bIns="45697" rtlCol="0" anchor="b"/>
          <a:lstStyle>
            <a:lvl1pPr algn="r">
              <a:defRPr sz="1200"/>
            </a:lvl1pPr>
          </a:lstStyle>
          <a:p>
            <a:fld id="{77E17646-2BDD-4ABA-BE1D-D1D567D2B30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190773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1"/>
            <a:ext cx="2945659" cy="496412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8" y="1"/>
            <a:ext cx="2945659" cy="496412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r">
              <a:defRPr sz="1200"/>
            </a:lvl1pPr>
          </a:lstStyle>
          <a:p>
            <a:fld id="{7DCD875E-4520-4C07-AED6-376EA88E6A32}" type="datetimeFigureOut">
              <a:rPr lang="en-ZA" smtClean="0"/>
              <a:t>2018/11/07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6" rIns="91413" bIns="45706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10"/>
            <a:ext cx="5438140" cy="4467701"/>
          </a:xfrm>
          <a:prstGeom prst="rect">
            <a:avLst/>
          </a:prstGeom>
        </p:spPr>
        <p:txBody>
          <a:bodyPr vert="horz" lIns="91413" tIns="45706" rIns="91413" bIns="4570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430093"/>
            <a:ext cx="2945659" cy="496412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8" y="9430093"/>
            <a:ext cx="2945659" cy="496412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r">
              <a:defRPr sz="1200"/>
            </a:lvl1pPr>
          </a:lstStyle>
          <a:p>
            <a:fld id="{7ABDD85C-C606-47B5-94A1-EB2F3EBAC33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105592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DD85C-C606-47B5-94A1-EB2F3EBAC338}" type="slidenum">
              <a:rPr lang="en-ZA" smtClean="0"/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61412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9D01C-8115-489B-8551-7F85F96C2369}" type="datetime1">
              <a:rPr lang="en-ZA" smtClean="0"/>
              <a:t>2018/11/07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7912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D5C9B-19D6-4BCB-9E01-4913A617AC5C}" type="datetime1">
              <a:rPr lang="en-ZA" smtClean="0"/>
              <a:t>2018/11/07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72097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9E0BB-3C47-491D-954C-9580BD617DEF}" type="datetime1">
              <a:rPr lang="en-ZA" smtClean="0"/>
              <a:t>2018/11/07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68202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42705-0EC6-49A6-B5AD-E44CBD42DD50}" type="datetime1">
              <a:rPr lang="en-ZA" smtClean="0"/>
              <a:t>2018/11/07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6379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33D8C-EECE-4372-9A86-D31D2FB325B5}" type="datetime1">
              <a:rPr lang="en-ZA" smtClean="0"/>
              <a:t>2018/11/07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43155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BA2F-08F3-4AA2-A383-E7EE2351FFF2}" type="datetime1">
              <a:rPr lang="en-ZA" smtClean="0"/>
              <a:t>2018/11/07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7327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FEB57-4ECE-4A91-921B-57C4F1AA23D9}" type="datetime1">
              <a:rPr lang="en-ZA" smtClean="0"/>
              <a:t>2018/11/07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95548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20B6-5F16-40C0-B8DD-981781859326}" type="datetime1">
              <a:rPr lang="en-ZA" smtClean="0"/>
              <a:t>2018/11/07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95719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CCC7-5496-43F8-9ED7-976B81B74DFA}" type="datetime1">
              <a:rPr lang="en-ZA" smtClean="0"/>
              <a:t>2018/11/07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29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A7EB2-7337-4243-86EA-5FAC895E5B27}" type="datetime1">
              <a:rPr lang="en-ZA" smtClean="0"/>
              <a:t>2018/11/07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750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FE8F5-31E2-438A-8CC8-1EC8484C9EBF}" type="datetime1">
              <a:rPr lang="en-ZA" smtClean="0"/>
              <a:t>2018/11/07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08826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8A203-E2FC-4B21-A20E-913A49F81AC4}" type="datetime1">
              <a:rPr lang="en-ZA" smtClean="0"/>
              <a:t>2018/11/07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3DBEF-CCDB-42EB-9C38-E691B497D6E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84843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1512"/>
            <a:ext cx="7772400" cy="2863220"/>
          </a:xfrm>
        </p:spPr>
        <p:txBody>
          <a:bodyPr>
            <a:normAutofit/>
          </a:bodyPr>
          <a:lstStyle/>
          <a:p>
            <a:r>
              <a:rPr lang="en-ZA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ZA" sz="3600" b="1" dirty="0" smtClean="0">
                <a:latin typeface="Arial" pitchFamily="34" charset="0"/>
                <a:cs typeface="Arial" pitchFamily="34" charset="0"/>
              </a:rPr>
            </a:br>
            <a:r>
              <a:rPr lang="en-ZA" sz="3600" b="1" dirty="0" smtClean="0">
                <a:latin typeface="Arial" pitchFamily="34" charset="0"/>
                <a:cs typeface="Arial" pitchFamily="34" charset="0"/>
              </a:rPr>
              <a:t>Progress and challenges in implementing risk management in Departments and Public Entities</a:t>
            </a:r>
            <a:r>
              <a:rPr lang="en-ZA" sz="3600" dirty="0">
                <a:latin typeface="Arial" pitchFamily="34" charset="0"/>
                <a:cs typeface="Arial" pitchFamily="34" charset="0"/>
              </a:rPr>
              <a:t/>
            </a:r>
            <a:br>
              <a:rPr lang="en-ZA" sz="3600" dirty="0">
                <a:latin typeface="Arial" pitchFamily="34" charset="0"/>
                <a:cs typeface="Arial" pitchFamily="34" charset="0"/>
              </a:rPr>
            </a:br>
            <a:endParaRPr lang="en-ZA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672" y="5229200"/>
            <a:ext cx="6840760" cy="1051044"/>
          </a:xfrm>
        </p:spPr>
        <p:txBody>
          <a:bodyPr>
            <a:normAutofit/>
          </a:bodyPr>
          <a:lstStyle/>
          <a:p>
            <a:pPr algn="r"/>
            <a:r>
              <a:rPr lang="en-ZA" sz="1200" b="1" dirty="0" smtClean="0"/>
              <a:t>PRESENTED BY:</a:t>
            </a:r>
          </a:p>
          <a:p>
            <a:pPr algn="r"/>
            <a:r>
              <a:rPr lang="en-ZA" sz="1200" b="1" dirty="0" smtClean="0"/>
              <a:t>G. PAUL</a:t>
            </a:r>
          </a:p>
          <a:p>
            <a:pPr algn="r"/>
            <a:r>
              <a:rPr lang="en-ZA" sz="1200" b="1" dirty="0" smtClean="0"/>
              <a:t>PROVINCIAL ACCOUNTANT GENERAL</a:t>
            </a:r>
            <a:endParaRPr lang="en-ZA" sz="1200" b="1" dirty="0"/>
          </a:p>
        </p:txBody>
      </p:sp>
      <p:pic>
        <p:nvPicPr>
          <p:cNvPr id="4" name="Picture 3" descr="C:\Users\Sello Motseleng\Documents\DOCS\DEPARTMENT OF FINANCE 2012\2014\SEPTEMBER\Finance Log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99" y="953"/>
            <a:ext cx="3902145" cy="1123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ntranet.nwpg/departments/Transport/image/AID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5888127"/>
            <a:ext cx="213360" cy="491490"/>
          </a:xfrm>
          <a:prstGeom prst="rect">
            <a:avLst/>
          </a:prstGeom>
          <a:noFill/>
        </p:spPr>
      </p:pic>
      <p:pic>
        <p:nvPicPr>
          <p:cNvPr id="7" name="Picture 6" descr="C:\Users\Sello Motseleng\Documents\DOCS\DEPARTMENT OF FINANCE 2012\2014\SEPTEMBER\Footer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5888127"/>
            <a:ext cx="4572000" cy="969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Users\Sello Motseleng\Documents\DOCS\DEPARTMENT OF FINANCE 2012\2016\NOVEMBER\LOGOS\TV Strip Advert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72" y="142852"/>
            <a:ext cx="1428728" cy="106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3476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640960" cy="64807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</a:pPr>
            <a:r>
              <a:rPr lang="en-US" sz="2200" u="sng" dirty="0">
                <a:latin typeface="+mn-lt"/>
                <a:ea typeface="+mn-ea"/>
                <a:cs typeface="+mn-cs"/>
              </a:rPr>
              <a:t>PROGRESS AND CHALLENGES</a:t>
            </a:r>
            <a:endParaRPr lang="en-ZA" sz="2200" u="sng" dirty="0"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72816"/>
            <a:ext cx="8606760" cy="504056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No proper </a:t>
            </a:r>
            <a:r>
              <a:rPr lang="en-US" sz="2400" b="1" dirty="0"/>
              <a:t>functional structure which is fully capacitated in terms of human </a:t>
            </a:r>
            <a:r>
              <a:rPr lang="en-US" sz="2400" b="1" dirty="0" smtClean="0"/>
              <a:t>resource and budget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Culture Arts and Traditional Affairs, North West Gambling Board, </a:t>
            </a:r>
            <a:r>
              <a:rPr lang="en-ZA" sz="2400" dirty="0" smtClean="0">
                <a:solidFill>
                  <a:prstClr val="black"/>
                </a:solidFill>
              </a:rPr>
              <a:t>North West Transport Investment, Golden Leopard Resorts and </a:t>
            </a:r>
            <a:r>
              <a:rPr lang="en-US" sz="2400" dirty="0" smtClean="0"/>
              <a:t>North West Tourism Board</a:t>
            </a:r>
            <a:endParaRPr lang="en-ZA" sz="2400" dirty="0" smtClean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Risk Champions not appointed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Office of the Premier</a:t>
            </a:r>
            <a:r>
              <a:rPr lang="en-US" sz="2400" dirty="0" smtClean="0"/>
              <a:t>, </a:t>
            </a:r>
            <a:r>
              <a:rPr lang="en-US" sz="2400" dirty="0" smtClean="0"/>
              <a:t>Education and Sports Development, </a:t>
            </a:r>
            <a:r>
              <a:rPr lang="en-US" sz="2400" dirty="0"/>
              <a:t>Culture Arts and Traditional </a:t>
            </a:r>
            <a:r>
              <a:rPr lang="en-US" sz="2400" dirty="0" smtClean="0"/>
              <a:t>Affairs, Health and Social Development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North </a:t>
            </a:r>
            <a:r>
              <a:rPr lang="en-US" sz="2400" dirty="0"/>
              <a:t>West Gambling </a:t>
            </a:r>
            <a:r>
              <a:rPr lang="en-US" sz="2400" dirty="0" smtClean="0"/>
              <a:t>Board, North </a:t>
            </a:r>
            <a:r>
              <a:rPr lang="en-US" sz="2400" dirty="0"/>
              <a:t>West </a:t>
            </a:r>
            <a:r>
              <a:rPr lang="en-US" sz="2400" dirty="0" smtClean="0"/>
              <a:t>Tourism Board, Golden Leopard Resorts, North West Parks Board and North West Development </a:t>
            </a:r>
            <a:r>
              <a:rPr lang="en-US" sz="2400" dirty="0" err="1" smtClean="0"/>
              <a:t>Corperations</a:t>
            </a:r>
            <a:r>
              <a:rPr lang="en-US" sz="2400" dirty="0" smtClean="0"/>
              <a:t> </a:t>
            </a:r>
            <a:endParaRPr lang="en-US" sz="2400" dirty="0"/>
          </a:p>
          <a:p>
            <a:pPr>
              <a:spcBef>
                <a:spcPts val="0"/>
              </a:spcBef>
            </a:pPr>
            <a:endParaRPr lang="en-US" sz="2600" dirty="0"/>
          </a:p>
          <a:p>
            <a:pPr marL="0" indent="0">
              <a:buNone/>
            </a:pPr>
            <a:endParaRPr lang="en-ZA" dirty="0" smtClean="0">
              <a:latin typeface="Arial" pitchFamily="34" charset="0"/>
              <a:cs typeface="Arial" pitchFamily="34" charset="0"/>
            </a:endParaRPr>
          </a:p>
          <a:p>
            <a:endParaRPr lang="en-ZA" sz="15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ZA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" y="63833"/>
            <a:ext cx="2685121" cy="77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Sello Motseleng\Documents\DOCS\DEPARTMENT OF FINANCE 2012\2016\NOVEMBER\LOGOS\TV Strip Advert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142852"/>
            <a:ext cx="1428728" cy="106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http://intranet.nwpg/departments/Transport/image/AIDS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552" y="6165304"/>
            <a:ext cx="213360" cy="491490"/>
          </a:xfrm>
          <a:prstGeom prst="rect">
            <a:avLst/>
          </a:prstGeom>
          <a:noFill/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7850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640960" cy="64807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sz="2400" u="sng" dirty="0"/>
              <a:t>PROGRESS AND CHALLENGES</a:t>
            </a:r>
            <a:endParaRPr lang="en-ZA" sz="2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72816"/>
            <a:ext cx="8690640" cy="4752601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ZA" sz="2400" b="1" dirty="0" smtClean="0">
                <a:ea typeface="Calibri"/>
                <a:cs typeface="Arial" pitchFamily="34" charset="0"/>
              </a:rPr>
              <a:t>Risk </a:t>
            </a:r>
            <a:r>
              <a:rPr lang="en-ZA" sz="2400" b="1" dirty="0">
                <a:ea typeface="Calibri"/>
                <a:cs typeface="Arial" pitchFamily="34" charset="0"/>
              </a:rPr>
              <a:t>Management Committee independent Chairperson and member/s not appointed</a:t>
            </a:r>
          </a:p>
          <a:p>
            <a:pPr>
              <a:lnSpc>
                <a:spcPct val="115000"/>
              </a:lnSpc>
            </a:pPr>
            <a:r>
              <a:rPr lang="en-US" sz="2400" dirty="0"/>
              <a:t>North West </a:t>
            </a:r>
            <a:r>
              <a:rPr lang="en-ZA" sz="2400" dirty="0">
                <a:solidFill>
                  <a:prstClr val="black"/>
                </a:solidFill>
              </a:rPr>
              <a:t>Transport Investment, </a:t>
            </a:r>
            <a:r>
              <a:rPr lang="en-US" sz="2400" dirty="0"/>
              <a:t>North West Gambling </a:t>
            </a:r>
            <a:r>
              <a:rPr lang="en-US" sz="2400" dirty="0" smtClean="0"/>
              <a:t>Board, </a:t>
            </a:r>
            <a:r>
              <a:rPr lang="en-US" sz="2400" dirty="0"/>
              <a:t>Golden Leopard Resorts</a:t>
            </a:r>
            <a:r>
              <a:rPr lang="en-ZA" sz="2400" dirty="0" smtClean="0">
                <a:solidFill>
                  <a:prstClr val="black"/>
                </a:solidFill>
              </a:rPr>
              <a:t>, Mmabana, </a:t>
            </a:r>
            <a:r>
              <a:rPr lang="en-US" sz="2400" dirty="0"/>
              <a:t>North West Parks </a:t>
            </a:r>
            <a:r>
              <a:rPr lang="en-US" sz="2400" dirty="0" smtClean="0"/>
              <a:t>Board and North </a:t>
            </a:r>
            <a:r>
              <a:rPr lang="en-US" sz="2400" dirty="0"/>
              <a:t>West Development </a:t>
            </a:r>
            <a:r>
              <a:rPr lang="en-US" sz="2400" dirty="0" smtClean="0"/>
              <a:t>Corporations</a:t>
            </a:r>
            <a:endParaRPr lang="en-US" sz="2400" dirty="0"/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ZA" sz="2400" b="1" dirty="0" smtClean="0">
                <a:ea typeface="Calibri"/>
                <a:cs typeface="Arial" pitchFamily="34" charset="0"/>
              </a:rPr>
              <a:t>Risk </a:t>
            </a:r>
            <a:r>
              <a:rPr lang="en-ZA" sz="2400" b="1" dirty="0">
                <a:ea typeface="Calibri"/>
                <a:cs typeface="Arial" pitchFamily="34" charset="0"/>
              </a:rPr>
              <a:t>Management and Fraud Policies, Strategies and Plans </a:t>
            </a:r>
            <a:r>
              <a:rPr lang="en-ZA" sz="2400" b="1" dirty="0" smtClean="0">
                <a:ea typeface="Calibri"/>
                <a:cs typeface="Arial" pitchFamily="34" charset="0"/>
              </a:rPr>
              <a:t>not reviewed </a:t>
            </a:r>
            <a:r>
              <a:rPr lang="en-ZA" sz="2400" b="1" dirty="0">
                <a:ea typeface="Calibri"/>
                <a:cs typeface="Arial" pitchFamily="34" charset="0"/>
              </a:rPr>
              <a:t>and approved before the start of the new financial </a:t>
            </a:r>
            <a:r>
              <a:rPr lang="en-ZA" sz="2400" b="1" dirty="0" smtClean="0">
                <a:ea typeface="Calibri"/>
                <a:cs typeface="Arial" pitchFamily="34" charset="0"/>
              </a:rPr>
              <a:t>year</a:t>
            </a:r>
            <a:endParaRPr lang="en-ZA" sz="2400" b="1" dirty="0">
              <a:ea typeface="Calibri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400" dirty="0" smtClean="0"/>
              <a:t>All Departments except Department of Finance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All Public Entities</a:t>
            </a:r>
          </a:p>
          <a:p>
            <a:pPr marL="0" indent="0">
              <a:spcBef>
                <a:spcPts val="0"/>
              </a:spcBef>
              <a:buNone/>
            </a:pPr>
            <a:endParaRPr lang="en-US" sz="2600" dirty="0"/>
          </a:p>
          <a:p>
            <a:pPr>
              <a:spcBef>
                <a:spcPts val="0"/>
              </a:spcBef>
            </a:pPr>
            <a:endParaRPr lang="en-US" dirty="0"/>
          </a:p>
          <a:p>
            <a:pPr marL="0" indent="0">
              <a:buNone/>
            </a:pPr>
            <a:endParaRPr lang="en-ZA" dirty="0" smtClean="0">
              <a:latin typeface="Arial" pitchFamily="34" charset="0"/>
              <a:cs typeface="Arial" pitchFamily="34" charset="0"/>
            </a:endParaRPr>
          </a:p>
          <a:p>
            <a:endParaRPr lang="en-ZA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ZA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" y="63833"/>
            <a:ext cx="2685121" cy="77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Sello Motseleng\Documents\DOCS\DEPARTMENT OF FINANCE 2012\2016\NOVEMBER\LOGOS\TV Strip Advert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142852"/>
            <a:ext cx="1428728" cy="106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http://intranet.nwpg/departments/Transport/image/AIDS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552" y="6165304"/>
            <a:ext cx="213360" cy="491490"/>
          </a:xfrm>
          <a:prstGeom prst="rect">
            <a:avLst/>
          </a:prstGeom>
          <a:noFill/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4517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640960" cy="64807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sz="2400" u="sng" dirty="0"/>
              <a:t>PROGRESS AND CHALLENGES</a:t>
            </a:r>
            <a:endParaRPr lang="en-ZA" sz="2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72816"/>
            <a:ext cx="8606760" cy="4752601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ZA" sz="2400" b="1" dirty="0">
                <a:solidFill>
                  <a:schemeClr val="dk1"/>
                </a:solidFill>
                <a:cs typeface="Arial" pitchFamily="34" charset="0"/>
              </a:rPr>
              <a:t>Strategic risk assessment not done together with planning</a:t>
            </a:r>
            <a:endParaRPr lang="en-ZA" sz="2400" b="1" dirty="0">
              <a:ea typeface="Calibri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400" dirty="0"/>
              <a:t>North West </a:t>
            </a:r>
            <a:r>
              <a:rPr lang="en-ZA" sz="2400" dirty="0">
                <a:solidFill>
                  <a:prstClr val="black"/>
                </a:solidFill>
              </a:rPr>
              <a:t>Transport Investment, </a:t>
            </a:r>
            <a:r>
              <a:rPr lang="en-US" sz="2400" dirty="0"/>
              <a:t>North West Parks Board, North West Development </a:t>
            </a:r>
            <a:r>
              <a:rPr lang="en-US" sz="2400" dirty="0" smtClean="0"/>
              <a:t>Corporations and  </a:t>
            </a:r>
            <a:r>
              <a:rPr lang="en-US" sz="2400" dirty="0"/>
              <a:t>Mmabana and Golden Leopard Resorts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ZA" sz="2400" b="1" dirty="0" smtClean="0"/>
              <a:t>Annual </a:t>
            </a:r>
            <a:r>
              <a:rPr lang="en-ZA" sz="2400" b="1" dirty="0"/>
              <a:t>Performance Plans not submitted for approval to North West Provincial Legislature together with the final draft  Strategic Risk </a:t>
            </a:r>
            <a:r>
              <a:rPr lang="en-ZA" sz="2400" b="1" dirty="0" smtClean="0"/>
              <a:t>Registers</a:t>
            </a:r>
            <a:endParaRPr lang="en-ZA" sz="2400" b="1" dirty="0"/>
          </a:p>
          <a:p>
            <a:pPr>
              <a:spcBef>
                <a:spcPts val="0"/>
              </a:spcBef>
            </a:pPr>
            <a:r>
              <a:rPr lang="en-US" sz="2400" dirty="0" smtClean="0"/>
              <a:t>Education and Sports Development, Health, Finance, Community Safety and Transport Management, Social Development 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North </a:t>
            </a:r>
            <a:r>
              <a:rPr lang="en-US" sz="2400" dirty="0"/>
              <a:t>West </a:t>
            </a:r>
            <a:r>
              <a:rPr lang="en-ZA" sz="2400" dirty="0">
                <a:solidFill>
                  <a:prstClr val="black"/>
                </a:solidFill>
              </a:rPr>
              <a:t>Transport </a:t>
            </a:r>
            <a:r>
              <a:rPr lang="en-ZA" sz="2400" dirty="0" smtClean="0">
                <a:solidFill>
                  <a:prstClr val="black"/>
                </a:solidFill>
              </a:rPr>
              <a:t>Investment, </a:t>
            </a:r>
            <a:r>
              <a:rPr lang="en-US" sz="2400" dirty="0" smtClean="0"/>
              <a:t>North </a:t>
            </a:r>
            <a:r>
              <a:rPr lang="en-US" sz="2400" dirty="0"/>
              <a:t>West </a:t>
            </a:r>
            <a:r>
              <a:rPr lang="en-US" sz="2400" dirty="0" smtClean="0"/>
              <a:t>Parks Board, North </a:t>
            </a:r>
            <a:r>
              <a:rPr lang="en-US" sz="2400" dirty="0"/>
              <a:t>West </a:t>
            </a:r>
            <a:r>
              <a:rPr lang="en-US" sz="2400" dirty="0" smtClean="0"/>
              <a:t>Development Corporations, North West Tourism Board, Mmabana and Golden Leopard Resorts</a:t>
            </a:r>
            <a:endParaRPr lang="en-US" dirty="0"/>
          </a:p>
          <a:p>
            <a:pPr marL="0" indent="0">
              <a:buNone/>
            </a:pPr>
            <a:endParaRPr lang="en-ZA" dirty="0" smtClean="0">
              <a:latin typeface="Arial" pitchFamily="34" charset="0"/>
              <a:cs typeface="Arial" pitchFamily="34" charset="0"/>
            </a:endParaRPr>
          </a:p>
          <a:p>
            <a:endParaRPr lang="en-ZA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ZA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" y="63833"/>
            <a:ext cx="2685121" cy="77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304117"/>
            <a:ext cx="2127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Sello Motseleng\Documents\DOCS\DEPARTMENT OF FINANCE 2012\2016\NOVEMBER\LOGOS\TV Strip Advert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142852"/>
            <a:ext cx="1428728" cy="106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1496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640960" cy="64807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sz="2400" u="sng" dirty="0"/>
              <a:t>PROGRESS AND CHALLENGES</a:t>
            </a:r>
            <a:endParaRPr lang="en-ZA" sz="2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72816"/>
            <a:ext cx="8606760" cy="4752601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Fraud awareness not done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Office of the Premier, Department of Education and Sports Development and North West Provincial Legislature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All public entities except North </a:t>
            </a:r>
            <a:r>
              <a:rPr lang="en-US" sz="2400" dirty="0"/>
              <a:t>West </a:t>
            </a:r>
            <a:r>
              <a:rPr lang="en-US" sz="2400" dirty="0" smtClean="0"/>
              <a:t>Tourism Board</a:t>
            </a:r>
            <a:r>
              <a:rPr lang="en-ZA" sz="2400" dirty="0"/>
              <a:t> </a:t>
            </a:r>
            <a:endParaRPr lang="en-ZA" sz="2400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ZA" sz="2400" b="1" dirty="0">
                <a:solidFill>
                  <a:prstClr val="black"/>
                </a:solidFill>
              </a:rPr>
              <a:t>Accounting Officer, Management, Other Officials and Risk Management Committee members not capacitated in terms of risk management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Office of the Premier</a:t>
            </a:r>
            <a:r>
              <a:rPr lang="en-US" sz="2400" dirty="0" smtClean="0"/>
              <a:t>, North West Provincial </a:t>
            </a:r>
            <a:r>
              <a:rPr lang="en-US" sz="2400" dirty="0"/>
              <a:t>Legislature, Health, Local Government and Human </a:t>
            </a:r>
            <a:r>
              <a:rPr lang="en-US" sz="2400" dirty="0" smtClean="0"/>
              <a:t>Settlements, </a:t>
            </a:r>
            <a:r>
              <a:rPr lang="en-US" sz="2400" dirty="0"/>
              <a:t>Economic and Enterprise Development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North West </a:t>
            </a:r>
            <a:r>
              <a:rPr lang="en-ZA" sz="2400" dirty="0">
                <a:solidFill>
                  <a:prstClr val="black"/>
                </a:solidFill>
              </a:rPr>
              <a:t>Transport Investment, </a:t>
            </a:r>
            <a:r>
              <a:rPr lang="en-US" sz="2400" dirty="0"/>
              <a:t>North West Parks Board, North West Development </a:t>
            </a:r>
            <a:r>
              <a:rPr lang="en-US" sz="2400" dirty="0" smtClean="0"/>
              <a:t>Corporations, Golden </a:t>
            </a:r>
            <a:r>
              <a:rPr lang="en-US" sz="2400" dirty="0"/>
              <a:t>Leopard </a:t>
            </a:r>
            <a:r>
              <a:rPr lang="en-US" sz="2400" dirty="0" smtClean="0"/>
              <a:t>Resorts and Mmabana</a:t>
            </a:r>
            <a:endParaRPr lang="en-US" sz="2400" dirty="0"/>
          </a:p>
          <a:p>
            <a:pPr>
              <a:spcBef>
                <a:spcPts val="0"/>
              </a:spcBef>
            </a:pPr>
            <a:endParaRPr lang="en-US" sz="2600" dirty="0"/>
          </a:p>
          <a:p>
            <a:pPr>
              <a:spcBef>
                <a:spcPts val="0"/>
              </a:spcBef>
            </a:pPr>
            <a:endParaRPr lang="en-US" dirty="0"/>
          </a:p>
          <a:p>
            <a:pPr marL="0" indent="0">
              <a:buNone/>
            </a:pPr>
            <a:endParaRPr lang="en-ZA" dirty="0" smtClean="0">
              <a:latin typeface="Arial" pitchFamily="34" charset="0"/>
              <a:cs typeface="Arial" pitchFamily="34" charset="0"/>
            </a:endParaRPr>
          </a:p>
          <a:p>
            <a:endParaRPr lang="en-ZA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ZA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" y="63833"/>
            <a:ext cx="2685121" cy="77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304117"/>
            <a:ext cx="2127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Sello Motseleng\Documents\DOCS\DEPARTMENT OF FINANCE 2012\2016\NOVEMBER\LOGOS\TV Strip Advert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142852"/>
            <a:ext cx="1428728" cy="106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8100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640960" cy="64807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sz="2400" u="sng" dirty="0"/>
              <a:t>PROGRESS AND CHALLENGES</a:t>
            </a:r>
            <a:endParaRPr lang="en-ZA" sz="2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72816"/>
            <a:ext cx="8606760" cy="4752601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Non/ late submission of quarterly Risk Management progress report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Office of the Premier, North West Provincial Legislature, Education and Sports Development, Economic and Enterprise Development and Tourism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North </a:t>
            </a:r>
            <a:r>
              <a:rPr lang="en-US" sz="2400" dirty="0"/>
              <a:t>West </a:t>
            </a:r>
            <a:r>
              <a:rPr lang="en-US" sz="2400" dirty="0" smtClean="0"/>
              <a:t>Parks Board, North </a:t>
            </a:r>
            <a:r>
              <a:rPr lang="en-US" sz="2400" dirty="0"/>
              <a:t>West </a:t>
            </a:r>
            <a:r>
              <a:rPr lang="en-US" sz="2400" dirty="0" smtClean="0"/>
              <a:t>Tourism Board, North </a:t>
            </a:r>
            <a:r>
              <a:rPr lang="en-US" sz="2400" dirty="0"/>
              <a:t>West Development </a:t>
            </a:r>
            <a:r>
              <a:rPr lang="en-US" sz="2400" dirty="0" smtClean="0"/>
              <a:t>Corporations, </a:t>
            </a:r>
            <a:r>
              <a:rPr lang="en-ZA" sz="2400" dirty="0" smtClean="0">
                <a:solidFill>
                  <a:prstClr val="black"/>
                </a:solidFill>
              </a:rPr>
              <a:t>Dirapeng </a:t>
            </a:r>
            <a:r>
              <a:rPr lang="en-ZA" sz="2400" dirty="0">
                <a:solidFill>
                  <a:prstClr val="black"/>
                </a:solidFill>
              </a:rPr>
              <a:t>Golden Leopard </a:t>
            </a:r>
            <a:r>
              <a:rPr lang="en-ZA" sz="2400" dirty="0" smtClean="0">
                <a:solidFill>
                  <a:prstClr val="black"/>
                </a:solidFill>
              </a:rPr>
              <a:t>Resorts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Non/ late response to HOD/CEO letters and questionnaire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Office of the Premier</a:t>
            </a:r>
            <a:r>
              <a:rPr lang="en-US" sz="2400" dirty="0" smtClean="0"/>
              <a:t>, Education </a:t>
            </a:r>
            <a:r>
              <a:rPr lang="en-US" sz="2400" dirty="0"/>
              <a:t>and Sports Development, Economic and Enterprise Development, Tourism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North </a:t>
            </a:r>
            <a:r>
              <a:rPr lang="en-US" sz="2400" dirty="0"/>
              <a:t>West Parks Board , North West Development Corporations, North West Tourism Board, </a:t>
            </a:r>
            <a:r>
              <a:rPr lang="en-ZA" sz="2400" dirty="0">
                <a:solidFill>
                  <a:prstClr val="black"/>
                </a:solidFill>
              </a:rPr>
              <a:t>Dirapeng Golden Leopard </a:t>
            </a:r>
            <a:r>
              <a:rPr lang="en-ZA" sz="2400" dirty="0" smtClean="0">
                <a:solidFill>
                  <a:prstClr val="black"/>
                </a:solidFill>
              </a:rPr>
              <a:t>Resorts, and Mmabana</a:t>
            </a:r>
            <a:endParaRPr lang="en-ZA" sz="2400" dirty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ZA" sz="2400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ZA" sz="2200" dirty="0">
              <a:solidFill>
                <a:prstClr val="black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" y="63833"/>
            <a:ext cx="2685121" cy="77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304117"/>
            <a:ext cx="2127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Sello Motseleng\Documents\DOCS\DEPARTMENT OF FINANCE 2012\2016\NOVEMBER\LOGOS\TV Strip Advert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142852"/>
            <a:ext cx="1428728" cy="106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6294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640960" cy="64807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sz="2400" u="sng" dirty="0"/>
              <a:t>PROGRESS AND CHALLENGES</a:t>
            </a:r>
            <a:endParaRPr lang="en-ZA" sz="2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72816"/>
            <a:ext cx="8606760" cy="475260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ZA" sz="2400" b="1" dirty="0" smtClean="0"/>
              <a:t>Risk </a:t>
            </a:r>
            <a:r>
              <a:rPr lang="en-ZA" sz="2400" b="1" dirty="0"/>
              <a:t>management </a:t>
            </a:r>
            <a:r>
              <a:rPr lang="en-ZA" sz="2400" b="1" dirty="0" smtClean="0"/>
              <a:t>is not </a:t>
            </a:r>
            <a:r>
              <a:rPr lang="en-ZA" sz="2400" b="1" dirty="0"/>
              <a:t>a standing item in Top Management meetings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North West </a:t>
            </a:r>
            <a:r>
              <a:rPr lang="en-ZA" sz="2400" dirty="0">
                <a:solidFill>
                  <a:prstClr val="black"/>
                </a:solidFill>
              </a:rPr>
              <a:t>Transport Investment, </a:t>
            </a:r>
            <a:r>
              <a:rPr lang="en-US" sz="2400" dirty="0"/>
              <a:t>North West Parks Board, North West Development Corporations and Dirapeng</a:t>
            </a:r>
          </a:p>
          <a:p>
            <a:pPr marL="0" indent="0">
              <a:spcBef>
                <a:spcPts val="0"/>
              </a:spcBef>
              <a:buNone/>
            </a:pPr>
            <a:endParaRPr lang="en-ZA" sz="2400" dirty="0" smtClean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ZA" sz="2400" b="1" dirty="0" smtClean="0">
                <a:solidFill>
                  <a:prstClr val="black"/>
                </a:solidFill>
              </a:rPr>
              <a:t>Slow/ non-implementation </a:t>
            </a:r>
            <a:r>
              <a:rPr lang="en-ZA" sz="2400" b="1" dirty="0">
                <a:solidFill>
                  <a:prstClr val="black"/>
                </a:solidFill>
              </a:rPr>
              <a:t>of Provincial Risk Management review </a:t>
            </a:r>
            <a:r>
              <a:rPr lang="en-ZA" sz="2400" b="1" dirty="0" smtClean="0">
                <a:solidFill>
                  <a:prstClr val="black"/>
                </a:solidFill>
              </a:rPr>
              <a:t>recommendations </a:t>
            </a:r>
            <a:r>
              <a:rPr lang="en-ZA" sz="2400" b="1" dirty="0">
                <a:solidFill>
                  <a:prstClr val="black"/>
                </a:solidFill>
              </a:rPr>
              <a:t>by </a:t>
            </a:r>
            <a:r>
              <a:rPr lang="en-ZA" sz="2400" b="1" dirty="0" smtClean="0">
                <a:solidFill>
                  <a:prstClr val="black"/>
                </a:solidFill>
              </a:rPr>
              <a:t>some departments </a:t>
            </a:r>
            <a:r>
              <a:rPr lang="en-ZA" sz="2400" b="1" dirty="0">
                <a:solidFill>
                  <a:prstClr val="black"/>
                </a:solidFill>
              </a:rPr>
              <a:t>&amp; public entities </a:t>
            </a:r>
            <a:endParaRPr lang="en-ZA" sz="2400" b="1" dirty="0" smtClean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ZA" sz="2400" dirty="0" smtClean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Slow/ non-implementation of risks treatment plans </a:t>
            </a:r>
            <a:r>
              <a:rPr lang="en-ZA" sz="2400" b="1" dirty="0">
                <a:solidFill>
                  <a:prstClr val="black"/>
                </a:solidFill>
              </a:rPr>
              <a:t>by some departments &amp; public entities </a:t>
            </a:r>
            <a:endParaRPr lang="en-ZA" sz="2400" b="1" dirty="0" smtClean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ZA" sz="2400" b="1" dirty="0">
              <a:solidFill>
                <a:prstClr val="black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" y="63833"/>
            <a:ext cx="2685121" cy="77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304117"/>
            <a:ext cx="2127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Sello Motseleng\Documents\DOCS\DEPARTMENT OF FINANCE 2012\2016\NOVEMBER\LOGOS\TV Strip Advert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142852"/>
            <a:ext cx="1428728" cy="106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887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640960" cy="64807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sz="2400" b="1" dirty="0" smtClean="0">
                <a:latin typeface="Arial"/>
                <a:ea typeface="Calibri"/>
                <a:cs typeface="Times New Roman"/>
              </a:rPr>
              <a:t/>
            </a:r>
            <a:br>
              <a:rPr lang="en-US" sz="2400" b="1" dirty="0" smtClean="0">
                <a:latin typeface="Arial"/>
                <a:ea typeface="Calibri"/>
                <a:cs typeface="Times New Roman"/>
              </a:rPr>
            </a:br>
            <a:endParaRPr lang="en-ZA" sz="2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72816"/>
            <a:ext cx="8401080" cy="435334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en-ZA" dirty="0">
              <a:solidFill>
                <a:prstClr val="black"/>
              </a:solidFill>
            </a:endParaRPr>
          </a:p>
          <a:p>
            <a:pPr marL="0" indent="0" algn="ctr">
              <a:buNone/>
            </a:pPr>
            <a:r>
              <a:rPr lang="en-ZA" dirty="0" smtClean="0">
                <a:latin typeface="Arial" pitchFamily="34" charset="0"/>
                <a:cs typeface="Arial" pitchFamily="34" charset="0"/>
              </a:rPr>
              <a:t>Thank You</a:t>
            </a:r>
          </a:p>
          <a:p>
            <a:endParaRPr lang="en-ZA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Z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88037"/>
            <a:ext cx="914400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" y="63833"/>
            <a:ext cx="2685121" cy="77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126161"/>
            <a:ext cx="2127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Sello Motseleng\Documents\DOCS\DEPARTMENT OF FINANCE 2012\2016\NOVEMBER\LOGOS\TV Strip Advert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72" y="142852"/>
            <a:ext cx="1428728" cy="106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smtClean="0"/>
              <a:t>Together moving Bokone Bophirima.</a:t>
            </a: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DBEF-CCDB-42EB-9C38-E691B497D6EA}" type="slidenum">
              <a:rPr lang="en-ZA" smtClean="0"/>
              <a:t>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3423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8965</TotalTime>
  <Words>559</Words>
  <Application>Microsoft Office PowerPoint</Application>
  <PresentationFormat>On-screen Show (4:3)</PresentationFormat>
  <Paragraphs>72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 Progress and challenges in implementing risk management in Departments and Public Entities </vt:lpstr>
      <vt:lpstr>PROGRESS AND CHALLENGES</vt:lpstr>
      <vt:lpstr>PROGRESS AND CHALLENGES</vt:lpstr>
      <vt:lpstr>PROGRESS AND CHALLENGES</vt:lpstr>
      <vt:lpstr>PROGRESS AND CHALLENGES</vt:lpstr>
      <vt:lpstr>PROGRESS AND CHALLENGES</vt:lpstr>
      <vt:lpstr>PROGRESS AND CHALLENGES</vt:lpstr>
      <vt:lpstr>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FEEDBACK    Implementation of 2015 Provincial Risk Management Indaba Resolutions</dc:title>
  <dc:creator>OSebaetsi</dc:creator>
  <cp:lastModifiedBy>Hewlett-Packard Company</cp:lastModifiedBy>
  <cp:revision>94</cp:revision>
  <cp:lastPrinted>2018-11-07T12:42:40Z</cp:lastPrinted>
  <dcterms:created xsi:type="dcterms:W3CDTF">2016-11-04T08:24:39Z</dcterms:created>
  <dcterms:modified xsi:type="dcterms:W3CDTF">2018-11-07T12:42:59Z</dcterms:modified>
</cp:coreProperties>
</file>