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7"/>
  </p:notesMasterIdLst>
  <p:sldIdLst>
    <p:sldId id="256" r:id="rId2"/>
    <p:sldId id="447" r:id="rId3"/>
    <p:sldId id="461" r:id="rId4"/>
    <p:sldId id="452" r:id="rId5"/>
    <p:sldId id="450" r:id="rId6"/>
    <p:sldId id="451" r:id="rId7"/>
    <p:sldId id="453" r:id="rId8"/>
    <p:sldId id="454" r:id="rId9"/>
    <p:sldId id="456" r:id="rId10"/>
    <p:sldId id="457" r:id="rId11"/>
    <p:sldId id="458" r:id="rId12"/>
    <p:sldId id="416" r:id="rId13"/>
    <p:sldId id="460" r:id="rId14"/>
    <p:sldId id="415" r:id="rId15"/>
    <p:sldId id="31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86" autoAdjust="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57758-AB1B-4C5B-A8F3-4C928923E2DC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A68AA-EA46-473F-A81A-B44D81EC3F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811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724400"/>
            <a:ext cx="8763000" cy="1295400"/>
          </a:xfrm>
        </p:spPr>
        <p:txBody>
          <a:bodyPr>
            <a:normAutofit fontScale="90000"/>
          </a:bodyPr>
          <a:lstStyle/>
          <a:p>
            <a:r>
              <a:rPr lang="en-ZA" sz="3200" b="1" dirty="0"/>
              <a:t>Provincial Internal Audit perspective of the status in implementation of risk management in the province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Andre </a:t>
            </a:r>
            <a:r>
              <a:rPr lang="en-US" sz="2000" dirty="0" err="1" smtClean="0"/>
              <a:t>Nel</a:t>
            </a:r>
            <a:r>
              <a:rPr lang="en-US" sz="2000" dirty="0" smtClean="0"/>
              <a:t> CAE NW PIA- CIA, CCSA, CISA, RGA</a:t>
            </a:r>
          </a:p>
        </p:txBody>
      </p:sp>
      <p:pic>
        <p:nvPicPr>
          <p:cNvPr id="5124" name="Picture 4" descr="http://zalearnership.com/wp-content/uploads/2012/05/goverment-learnersh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5622664" cy="3733800"/>
          </a:xfrm>
          <a:prstGeom prst="rect">
            <a:avLst/>
          </a:prstGeom>
          <a:noFill/>
        </p:spPr>
      </p:pic>
      <p:pic>
        <p:nvPicPr>
          <p:cNvPr id="5126" name="Picture 6" descr="http://www.cmiglobal.com/wp-content/uploads/2012/04/fountain-pen-on-pap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990600"/>
            <a:ext cx="3207281" cy="1828800"/>
          </a:xfrm>
          <a:prstGeom prst="rect">
            <a:avLst/>
          </a:prstGeom>
          <a:noFill/>
        </p:spPr>
      </p:pic>
      <p:pic>
        <p:nvPicPr>
          <p:cNvPr id="5128" name="Picture 8" descr="http://www.muffinconsulting.co.za/uploads/9/1/1/7/9117760/8704059.jpg?2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2819400"/>
            <a:ext cx="3200400" cy="1910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What risks are we talking about?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Incorrect development and application of the risk treatment matrix</a:t>
            </a:r>
            <a:r>
              <a:rPr lang="en-US" dirty="0"/>
              <a:t> to ensure that the mitigation intervention is appropriate in relation to the risk appetite - </a:t>
            </a:r>
            <a:r>
              <a:rPr lang="en-US" i="1" dirty="0"/>
              <a:t>par. 16 (5) (b) and 17 (4) of </a:t>
            </a:r>
            <a:r>
              <a:rPr lang="en-US" i="1" dirty="0" smtClean="0"/>
              <a:t>PSRMF,</a:t>
            </a:r>
          </a:p>
          <a:p>
            <a:r>
              <a:rPr lang="en-US" b="1" dirty="0"/>
              <a:t>Risk of inappropriate mitigating/ treatment plans developed </a:t>
            </a:r>
            <a:r>
              <a:rPr lang="en-US" dirty="0"/>
              <a:t>(</a:t>
            </a:r>
            <a:r>
              <a:rPr lang="en-US" dirty="0" err="1"/>
              <a:t>ie</a:t>
            </a:r>
            <a:r>
              <a:rPr lang="en-US" dirty="0"/>
              <a:t> repeating current controls, treatment plans not responding to identified causes, treatment plans not assessed for practicality) - </a:t>
            </a:r>
            <a:r>
              <a:rPr lang="en-US" i="1" dirty="0"/>
              <a:t>par. 17 and 18 of </a:t>
            </a:r>
            <a:r>
              <a:rPr lang="en-US" i="1" dirty="0" smtClean="0"/>
              <a:t>PSRMF,</a:t>
            </a:r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17094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What risks are we talking about?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Inappropriate timeframes </a:t>
            </a:r>
            <a:r>
              <a:rPr lang="en-US" dirty="0"/>
              <a:t>developed in alignment with the targets/ indicators in the APP. The timeframes should be in alignment with the APP to ensure that application of mitigation plans is timely - </a:t>
            </a:r>
            <a:r>
              <a:rPr lang="en-US" i="1" dirty="0"/>
              <a:t>par. 17 (7) of </a:t>
            </a:r>
            <a:r>
              <a:rPr lang="en-US" i="1" dirty="0" smtClean="0"/>
              <a:t>PSRMF,</a:t>
            </a:r>
          </a:p>
          <a:p>
            <a:r>
              <a:rPr lang="en-US" b="1" dirty="0"/>
              <a:t>Failure by task owners to </a:t>
            </a:r>
            <a:r>
              <a:rPr lang="en-US" b="1" dirty="0" smtClean="0"/>
              <a:t>report adequately and effectively</a:t>
            </a:r>
            <a:r>
              <a:rPr lang="en-US" dirty="0" smtClean="0"/>
              <a:t> on risk managed- </a:t>
            </a:r>
            <a:r>
              <a:rPr lang="en-US" i="1" dirty="0"/>
              <a:t>par. 19 (2) of </a:t>
            </a:r>
            <a:r>
              <a:rPr lang="en-US" i="1" dirty="0" smtClean="0"/>
              <a:t>PSRMF,</a:t>
            </a:r>
            <a:endParaRPr lang="en-ZA" dirty="0"/>
          </a:p>
          <a:p>
            <a:r>
              <a:rPr lang="en-US" b="1" dirty="0"/>
              <a:t>Inadequate and ineffective oversight </a:t>
            </a:r>
            <a:r>
              <a:rPr lang="en-US" dirty="0"/>
              <a:t>by the Risk Management Committee -  </a:t>
            </a:r>
            <a:r>
              <a:rPr lang="en-US" i="1" dirty="0"/>
              <a:t>par. 24 of </a:t>
            </a:r>
            <a:r>
              <a:rPr lang="en-US" i="1" dirty="0" smtClean="0"/>
              <a:t>PSRMF.</a:t>
            </a:r>
            <a:endParaRPr lang="en-ZA" dirty="0"/>
          </a:p>
          <a:p>
            <a:endParaRPr lang="en-ZA" b="1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02102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ZA" dirty="0" smtClean="0"/>
              <a:t>The vision- internal and external</a:t>
            </a:r>
            <a:endParaRPr lang="en-Z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41" y="1600200"/>
            <a:ext cx="7095267" cy="4495800"/>
          </a:xfrm>
        </p:spPr>
      </p:pic>
    </p:spTree>
    <p:extLst>
      <p:ext uri="{BB962C8B-B14F-4D97-AF65-F5344CB8AC3E}">
        <p14:creationId xmlns:p14="http://schemas.microsoft.com/office/powerpoint/2010/main" val="74998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dirty="0" smtClean="0"/>
              <a:t>The risk identification and assessment process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ZA" dirty="0" smtClean="0"/>
              <a:t>Master risk management assessment</a:t>
            </a:r>
          </a:p>
          <a:p>
            <a:r>
              <a:rPr lang="en-ZA" dirty="0" smtClean="0"/>
              <a:t>Strategic risk assessment</a:t>
            </a:r>
          </a:p>
          <a:p>
            <a:r>
              <a:rPr lang="en-ZA" dirty="0" smtClean="0"/>
              <a:t>Operation assessment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34618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ZA" dirty="0" smtClean="0"/>
              <a:t>Introspection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ZA" dirty="0"/>
              <a:t/>
            </a:r>
            <a:br>
              <a:rPr lang="en-ZA" dirty="0"/>
            </a:br>
            <a:r>
              <a:rPr lang="en-ZA" dirty="0" smtClean="0"/>
              <a:t>One of the greatest attributes of any leader is the ability to do </a:t>
            </a:r>
            <a:r>
              <a:rPr lang="en-ZA" b="1" dirty="0" smtClean="0"/>
              <a:t>introspection</a:t>
            </a:r>
            <a:r>
              <a:rPr lang="en-ZA" dirty="0" smtClean="0"/>
              <a:t>.</a:t>
            </a:r>
          </a:p>
          <a:p>
            <a:pPr marL="0" indent="0">
              <a:buNone/>
            </a:pPr>
            <a:endParaRPr lang="en-Z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4147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ZA" dirty="0" smtClean="0"/>
              <a:t>The end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ZA" sz="3600" dirty="0" smtClean="0"/>
              <a:t>Be passionate, </a:t>
            </a:r>
          </a:p>
          <a:p>
            <a:r>
              <a:rPr lang="en-ZA" sz="3600" dirty="0" smtClean="0"/>
              <a:t>have an inspired vision and share it, </a:t>
            </a:r>
          </a:p>
          <a:p>
            <a:r>
              <a:rPr lang="en-ZA" sz="3600" dirty="0" smtClean="0"/>
              <a:t>never stop learning, and </a:t>
            </a:r>
          </a:p>
          <a:p>
            <a:r>
              <a:rPr lang="en-ZA" sz="3600" dirty="0" smtClean="0"/>
              <a:t>motivate people to walk the road in search of excellence together with you.</a:t>
            </a:r>
          </a:p>
          <a:p>
            <a:pPr>
              <a:buNone/>
            </a:pPr>
            <a:endParaRPr lang="en-ZA" sz="3600" dirty="0" smtClean="0"/>
          </a:p>
          <a:p>
            <a:pPr>
              <a:buNone/>
            </a:pPr>
            <a:r>
              <a:rPr lang="en-ZA" sz="3600" dirty="0" smtClean="0"/>
              <a:t>Andre </a:t>
            </a:r>
            <a:r>
              <a:rPr lang="en-ZA" sz="3600" dirty="0" err="1" smtClean="0"/>
              <a:t>Nel</a:t>
            </a:r>
            <a:endParaRPr lang="en-ZA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What do we want to achieve?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ZA" dirty="0" smtClean="0"/>
              <a:t>The objective of risk management?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710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Substance over form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ZA" dirty="0" smtClean="0"/>
              <a:t>It is the impact that matters not how we write it.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76348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dirty="0" smtClean="0"/>
              <a:t>What are the risks that we have to manage? [1]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In terms of paragraphs 14 and 16 of the Public Sector Risk Management Framework, risk identification and assessment should be </a:t>
            </a:r>
            <a:r>
              <a:rPr lang="en-US" b="1" dirty="0"/>
              <a:t>systematic</a:t>
            </a:r>
            <a:r>
              <a:rPr lang="en-US" dirty="0"/>
              <a:t> and should focus on a </a:t>
            </a:r>
            <a:r>
              <a:rPr lang="en-US" b="1" dirty="0"/>
              <a:t>comprehensive inventory of risks</a:t>
            </a:r>
            <a:r>
              <a:rPr lang="en-US" dirty="0"/>
              <a:t>. 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3200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dirty="0" smtClean="0"/>
              <a:t>What are the risks that we have to manage?[2]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In </a:t>
            </a:r>
            <a:r>
              <a:rPr lang="en-US" dirty="0"/>
              <a:t>terms of risk mitigation in response to risks, the Framework emphasizes the need to </a:t>
            </a:r>
            <a:r>
              <a:rPr lang="en-ZA" b="1" dirty="0"/>
              <a:t>develop response strategies for all material risks, whether or not within management’s direct control</a:t>
            </a:r>
            <a:r>
              <a:rPr lang="en-ZA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62056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dirty="0" smtClean="0"/>
              <a:t>What are the risks that we have to manage?[3]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ZA" b="1" dirty="0" smtClean="0"/>
              <a:t>Regular </a:t>
            </a:r>
            <a:r>
              <a:rPr lang="en-ZA" b="1" dirty="0"/>
              <a:t>and effective</a:t>
            </a:r>
            <a:r>
              <a:rPr lang="en-ZA" dirty="0"/>
              <a:t> monitoring processes in paragraph 20 of the PSRMF should ensure that </a:t>
            </a:r>
            <a:r>
              <a:rPr lang="en-ZA" b="1" dirty="0"/>
              <a:t>risk management systems are in line with the Department’s plan, policy and strategy</a:t>
            </a:r>
            <a:r>
              <a:rPr lang="en-ZA" dirty="0"/>
              <a:t>.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09103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What risks are we talking about?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Unsatisfactory embedding of risk management </a:t>
            </a:r>
            <a:r>
              <a:rPr lang="en-US" dirty="0"/>
              <a:t>due to lack of commitment to manage and report risk management -</a:t>
            </a:r>
            <a:r>
              <a:rPr lang="en-US" b="1" i="1" dirty="0"/>
              <a:t> </a:t>
            </a:r>
            <a:r>
              <a:rPr lang="en-US" i="1" dirty="0"/>
              <a:t>par. 10 (3) of PSRMF</a:t>
            </a:r>
            <a:r>
              <a:rPr lang="en-US" i="1" dirty="0" smtClean="0"/>
              <a:t>,</a:t>
            </a:r>
          </a:p>
          <a:p>
            <a:r>
              <a:rPr lang="en-US" dirty="0"/>
              <a:t>Risk of the Department’s </a:t>
            </a:r>
            <a:r>
              <a:rPr lang="en-US" b="1" dirty="0"/>
              <a:t>identified risks being incomplete based</a:t>
            </a:r>
            <a:r>
              <a:rPr lang="en-US" dirty="0"/>
              <a:t> on the approved APP - par. 14 (2) and (4) of </a:t>
            </a:r>
            <a:r>
              <a:rPr lang="en-US" dirty="0" smtClean="0"/>
              <a:t>PSRMF,</a:t>
            </a:r>
          </a:p>
          <a:p>
            <a:r>
              <a:rPr lang="en-US" b="1" dirty="0"/>
              <a:t>Compliance risks </a:t>
            </a:r>
            <a:r>
              <a:rPr lang="en-US" b="1" dirty="0" smtClean="0"/>
              <a:t>are not adequately identified/mitigated </a:t>
            </a:r>
            <a:r>
              <a:rPr lang="en-US" dirty="0"/>
              <a:t>and aligned to specific legislative provisions - </a:t>
            </a:r>
            <a:r>
              <a:rPr lang="en-US" i="1" dirty="0"/>
              <a:t>par. 13 (5) of </a:t>
            </a:r>
            <a:r>
              <a:rPr lang="en-US" i="1" dirty="0" smtClean="0"/>
              <a:t>PSRMF,</a:t>
            </a:r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16949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What risks are we talking about?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Risk of incorrect cause being identified </a:t>
            </a:r>
            <a:r>
              <a:rPr lang="en-US" dirty="0"/>
              <a:t>which affects the nature and extent of mitigation interventions - </a:t>
            </a:r>
            <a:r>
              <a:rPr lang="en-US" i="1" dirty="0"/>
              <a:t>par. 17 (1) of </a:t>
            </a:r>
            <a:r>
              <a:rPr lang="en-US" i="1" dirty="0" smtClean="0"/>
              <a:t>PSRMF,</a:t>
            </a:r>
          </a:p>
          <a:p>
            <a:r>
              <a:rPr lang="en-US" dirty="0"/>
              <a:t>Risk of </a:t>
            </a:r>
            <a:r>
              <a:rPr lang="en-US" b="1" dirty="0"/>
              <a:t>risks being incorrectly assessed inherently</a:t>
            </a:r>
            <a:r>
              <a:rPr lang="en-US" dirty="0"/>
              <a:t> - </a:t>
            </a:r>
            <a:r>
              <a:rPr lang="en-US" i="1" dirty="0"/>
              <a:t>par. 16 (5) (a) of </a:t>
            </a:r>
            <a:r>
              <a:rPr lang="en-US" i="1" dirty="0" smtClean="0"/>
              <a:t>PSRMF,</a:t>
            </a:r>
          </a:p>
          <a:p>
            <a:r>
              <a:rPr lang="en-US" dirty="0"/>
              <a:t>Risk of </a:t>
            </a:r>
            <a:r>
              <a:rPr lang="en-US" b="1" dirty="0"/>
              <a:t>incorrect assessment of controls</a:t>
            </a:r>
            <a:r>
              <a:rPr lang="en-US" dirty="0"/>
              <a:t>, which would affect the residual rating and consequently extent of mitigation - </a:t>
            </a:r>
            <a:r>
              <a:rPr lang="en-US" i="1" dirty="0"/>
              <a:t>par. 16 (5) (b) of </a:t>
            </a:r>
            <a:r>
              <a:rPr lang="en-US" i="1" dirty="0" smtClean="0"/>
              <a:t>PSRMF, (inclusive of incorrect control identification </a:t>
            </a:r>
            <a:r>
              <a:rPr lang="en-US" i="1" dirty="0" err="1" smtClean="0"/>
              <a:t>etc</a:t>
            </a:r>
            <a:r>
              <a:rPr lang="en-US" i="1" dirty="0" smtClean="0"/>
              <a:t>)</a:t>
            </a:r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97198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What risks are we talking about?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Incorrect development and application of the risk treatment matrix</a:t>
            </a:r>
            <a:r>
              <a:rPr lang="en-US" dirty="0"/>
              <a:t> to ensure that the mitigation intervention is appropriate in relation to the risk appetite - </a:t>
            </a:r>
            <a:r>
              <a:rPr lang="en-US" i="1" dirty="0"/>
              <a:t>par. 16 (5) (b) and 17 (4) of </a:t>
            </a:r>
            <a:r>
              <a:rPr lang="en-US" i="1" dirty="0" smtClean="0"/>
              <a:t>PSRMF,</a:t>
            </a:r>
          </a:p>
          <a:p>
            <a:r>
              <a:rPr lang="en-US" b="1" dirty="0"/>
              <a:t>Risk of inappropriate mitigating/ treatment plans developed </a:t>
            </a:r>
            <a:r>
              <a:rPr lang="en-US" dirty="0"/>
              <a:t>(</a:t>
            </a:r>
            <a:r>
              <a:rPr lang="en-US" dirty="0" err="1"/>
              <a:t>ie</a:t>
            </a:r>
            <a:r>
              <a:rPr lang="en-US" dirty="0"/>
              <a:t> repeating current controls, treatment plans not responding to identified causes, treatment plans not assessed for practicality) - </a:t>
            </a:r>
            <a:r>
              <a:rPr lang="en-US" i="1" dirty="0"/>
              <a:t>par. 17 and 18 of </a:t>
            </a:r>
            <a:r>
              <a:rPr lang="en-US" i="1" dirty="0" smtClean="0"/>
              <a:t>PSRMF,</a:t>
            </a:r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981748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3346</TotalTime>
  <Words>657</Words>
  <Application>Microsoft Office PowerPoint</Application>
  <PresentationFormat>On-screen Show (4:3)</PresentationFormat>
  <Paragraphs>61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Calibri</vt:lpstr>
      <vt:lpstr>Tw Cen MT</vt:lpstr>
      <vt:lpstr>Wingdings</vt:lpstr>
      <vt:lpstr>Wingdings 2</vt:lpstr>
      <vt:lpstr>Median</vt:lpstr>
      <vt:lpstr>Provincial Internal Audit perspective of the status in implementation of risk management in the province</vt:lpstr>
      <vt:lpstr>What do we want to achieve?</vt:lpstr>
      <vt:lpstr>Substance over form</vt:lpstr>
      <vt:lpstr>What are the risks that we have to manage? [1]</vt:lpstr>
      <vt:lpstr>What are the risks that we have to manage?[2]</vt:lpstr>
      <vt:lpstr>What are the risks that we have to manage?[3]</vt:lpstr>
      <vt:lpstr>What risks are we talking about?</vt:lpstr>
      <vt:lpstr>What risks are we talking about?</vt:lpstr>
      <vt:lpstr>What risks are we talking about?</vt:lpstr>
      <vt:lpstr>What risks are we talking about?</vt:lpstr>
      <vt:lpstr>What risks are we talking about?</vt:lpstr>
      <vt:lpstr>The vision- internal and external</vt:lpstr>
      <vt:lpstr>The risk identification and assessment process</vt:lpstr>
      <vt:lpstr>Introspection</vt:lpstr>
      <vt:lpstr>The end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DeusEx</dc:creator>
  <cp:lastModifiedBy>AndreN</cp:lastModifiedBy>
  <cp:revision>424</cp:revision>
  <cp:lastPrinted>2017-05-04T12:45:17Z</cp:lastPrinted>
  <dcterms:created xsi:type="dcterms:W3CDTF">2006-08-16T00:00:00Z</dcterms:created>
  <dcterms:modified xsi:type="dcterms:W3CDTF">2018-11-07T07:10:20Z</dcterms:modified>
</cp:coreProperties>
</file>