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57" r:id="rId2"/>
    <p:sldId id="258" r:id="rId3"/>
    <p:sldId id="259" r:id="rId4"/>
    <p:sldId id="281" r:id="rId5"/>
    <p:sldId id="282" r:id="rId6"/>
    <p:sldId id="278" r:id="rId7"/>
    <p:sldId id="284" r:id="rId8"/>
    <p:sldId id="285" r:id="rId9"/>
    <p:sldId id="286" r:id="rId10"/>
    <p:sldId id="283" r:id="rId11"/>
    <p:sldId id="287" r:id="rId1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78" autoAdjust="0"/>
  </p:normalViewPr>
  <p:slideViewPr>
    <p:cSldViewPr>
      <p:cViewPr>
        <p:scale>
          <a:sx n="80" d="100"/>
          <a:sy n="80" d="100"/>
        </p:scale>
        <p:origin x="-1002" y="3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6735CE10-E389-44F6-986D-7C23CF089016}" type="datetimeFigureOut">
              <a:rPr lang="en-ZA" smtClean="0"/>
              <a:t>2018/11/07</a:t>
            </a:fld>
            <a:endParaRPr lang="en-ZA"/>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AA4C5A6A-6C6B-4440-9312-9D04F0C55603}" type="slidenum">
              <a:rPr lang="en-ZA" smtClean="0"/>
              <a:t>‹#›</a:t>
            </a:fld>
            <a:endParaRPr lang="en-ZA"/>
          </a:p>
        </p:txBody>
      </p:sp>
    </p:spTree>
    <p:extLst>
      <p:ext uri="{BB962C8B-B14F-4D97-AF65-F5344CB8AC3E}">
        <p14:creationId xmlns:p14="http://schemas.microsoft.com/office/powerpoint/2010/main" val="39795633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7DCD875E-4520-4C07-AED6-376EA88E6A32}" type="datetimeFigureOut">
              <a:rPr lang="en-ZA" smtClean="0"/>
              <a:t>2018/11/07</a:t>
            </a:fld>
            <a:endParaRPr lang="en-Z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1440" tIns="45720" rIns="91440" bIns="45720" rtlCol="0" anchor="b"/>
          <a:lstStyle>
            <a:lvl1pPr algn="r">
              <a:defRPr sz="1200"/>
            </a:lvl1pPr>
          </a:lstStyle>
          <a:p>
            <a:fld id="{7ABDD85C-C606-47B5-94A1-EB2F3EBAC338}" type="slidenum">
              <a:rPr lang="en-ZA" smtClean="0"/>
              <a:t>‹#›</a:t>
            </a:fld>
            <a:endParaRPr lang="en-ZA"/>
          </a:p>
        </p:txBody>
      </p:sp>
    </p:spTree>
    <p:extLst>
      <p:ext uri="{BB962C8B-B14F-4D97-AF65-F5344CB8AC3E}">
        <p14:creationId xmlns:p14="http://schemas.microsoft.com/office/powerpoint/2010/main" val="2310559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48868E53-705F-4987-9315-8AFB5F728404}" type="datetimeFigureOut">
              <a:rPr lang="en-ZA" smtClean="0"/>
              <a:t>2018/11/07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87912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8868E53-705F-4987-9315-8AFB5F728404}" type="datetimeFigureOut">
              <a:rPr lang="en-ZA" smtClean="0"/>
              <a:t>2018/11/07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472097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8868E53-705F-4987-9315-8AFB5F728404}" type="datetimeFigureOut">
              <a:rPr lang="en-ZA" smtClean="0"/>
              <a:t>2018/11/07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1268202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8868E53-705F-4987-9315-8AFB5F728404}" type="datetimeFigureOut">
              <a:rPr lang="en-ZA" smtClean="0"/>
              <a:t>2018/11/07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563790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868E53-705F-4987-9315-8AFB5F728404}" type="datetimeFigureOut">
              <a:rPr lang="en-ZA" smtClean="0"/>
              <a:t>2018/11/07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4243155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48868E53-705F-4987-9315-8AFB5F728404}" type="datetimeFigureOut">
              <a:rPr lang="en-ZA" smtClean="0"/>
              <a:t>2018/11/07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3732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48868E53-705F-4987-9315-8AFB5F728404}" type="datetimeFigureOut">
              <a:rPr lang="en-ZA" smtClean="0"/>
              <a:t>2018/11/07</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2995548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48868E53-705F-4987-9315-8AFB5F728404}" type="datetimeFigureOut">
              <a:rPr lang="en-ZA" smtClean="0"/>
              <a:t>2018/11/07</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2695719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868E53-705F-4987-9315-8AFB5F728404}" type="datetimeFigureOut">
              <a:rPr lang="en-ZA" smtClean="0"/>
              <a:t>2018/11/07</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929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868E53-705F-4987-9315-8AFB5F728404}" type="datetimeFigureOut">
              <a:rPr lang="en-ZA" smtClean="0"/>
              <a:t>2018/11/07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307502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868E53-705F-4987-9315-8AFB5F728404}" type="datetimeFigureOut">
              <a:rPr lang="en-ZA" smtClean="0"/>
              <a:t>2018/11/07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A33DBEF-CCDB-42EB-9C38-E691B497D6EA}" type="slidenum">
              <a:rPr lang="en-ZA" smtClean="0"/>
              <a:t>‹#›</a:t>
            </a:fld>
            <a:endParaRPr lang="en-ZA"/>
          </a:p>
        </p:txBody>
      </p:sp>
    </p:spTree>
    <p:extLst>
      <p:ext uri="{BB962C8B-B14F-4D97-AF65-F5344CB8AC3E}">
        <p14:creationId xmlns:p14="http://schemas.microsoft.com/office/powerpoint/2010/main" val="1408826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868E53-705F-4987-9315-8AFB5F728404}" type="datetimeFigureOut">
              <a:rPr lang="en-ZA" smtClean="0"/>
              <a:t>2018/11/07</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33DBEF-CCDB-42EB-9C38-E691B497D6EA}" type="slidenum">
              <a:rPr lang="en-ZA" smtClean="0"/>
              <a:t>‹#›</a:t>
            </a:fld>
            <a:endParaRPr lang="en-ZA"/>
          </a:p>
        </p:txBody>
      </p:sp>
    </p:spTree>
    <p:extLst>
      <p:ext uri="{BB962C8B-B14F-4D97-AF65-F5344CB8AC3E}">
        <p14:creationId xmlns:p14="http://schemas.microsoft.com/office/powerpoint/2010/main" val="3584843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1512"/>
            <a:ext cx="7772400" cy="2863220"/>
          </a:xfrm>
        </p:spPr>
        <p:txBody>
          <a:bodyPr>
            <a:normAutofit fontScale="90000"/>
          </a:bodyPr>
          <a:lstStyle/>
          <a:p>
            <a:r>
              <a:rPr lang="en-ZA" sz="3600" b="1" dirty="0" smtClean="0">
                <a:latin typeface="Arial" pitchFamily="34" charset="0"/>
                <a:cs typeface="Arial" pitchFamily="34" charset="0"/>
              </a:rPr>
              <a:t/>
            </a:r>
            <a:br>
              <a:rPr lang="en-ZA" sz="3600" b="1" dirty="0" smtClean="0">
                <a:latin typeface="Arial" pitchFamily="34" charset="0"/>
                <a:cs typeface="Arial" pitchFamily="34" charset="0"/>
              </a:rPr>
            </a:br>
            <a:r>
              <a:rPr lang="en-ZA" sz="3600" b="1" dirty="0" smtClean="0">
                <a:latin typeface="Arial" pitchFamily="34" charset="0"/>
                <a:cs typeface="Arial" pitchFamily="34" charset="0"/>
              </a:rPr>
              <a:t>FEEDBACK </a:t>
            </a:r>
            <a:br>
              <a:rPr lang="en-ZA" sz="3600" b="1" dirty="0" smtClean="0">
                <a:latin typeface="Arial" pitchFamily="34" charset="0"/>
                <a:cs typeface="Arial" pitchFamily="34" charset="0"/>
              </a:rPr>
            </a:br>
            <a:r>
              <a:rPr lang="en-ZA" sz="3600" b="1" dirty="0">
                <a:latin typeface="Arial" pitchFamily="34" charset="0"/>
                <a:cs typeface="Arial" pitchFamily="34" charset="0"/>
              </a:rPr>
              <a:t/>
            </a:r>
            <a:br>
              <a:rPr lang="en-ZA" sz="3600" b="1" dirty="0">
                <a:latin typeface="Arial" pitchFamily="34" charset="0"/>
                <a:cs typeface="Arial" pitchFamily="34" charset="0"/>
              </a:rPr>
            </a:br>
            <a:r>
              <a:rPr lang="en-ZA" sz="3600" b="1" dirty="0" smtClean="0">
                <a:latin typeface="Arial" pitchFamily="34" charset="0"/>
                <a:cs typeface="Arial" pitchFamily="34" charset="0"/>
              </a:rPr>
              <a:t/>
            </a:r>
            <a:br>
              <a:rPr lang="en-ZA" sz="3600" b="1" dirty="0" smtClean="0">
                <a:latin typeface="Arial" pitchFamily="34" charset="0"/>
                <a:cs typeface="Arial" pitchFamily="34" charset="0"/>
              </a:rPr>
            </a:br>
            <a:r>
              <a:rPr lang="en-ZA" sz="3600" b="1" dirty="0" smtClean="0">
                <a:latin typeface="Arial" pitchFamily="34" charset="0"/>
                <a:cs typeface="Arial" pitchFamily="34" charset="0"/>
              </a:rPr>
              <a:t>Implementation </a:t>
            </a:r>
            <a:r>
              <a:rPr lang="en-ZA" sz="3600" b="1" dirty="0">
                <a:latin typeface="Arial" pitchFamily="34" charset="0"/>
                <a:cs typeface="Arial" pitchFamily="34" charset="0"/>
              </a:rPr>
              <a:t>of </a:t>
            </a:r>
            <a:r>
              <a:rPr lang="en-ZA" sz="3600" b="1" dirty="0" smtClean="0">
                <a:latin typeface="Arial" pitchFamily="34" charset="0"/>
                <a:cs typeface="Arial" pitchFamily="34" charset="0"/>
              </a:rPr>
              <a:t>2016/2017 Provincial </a:t>
            </a:r>
            <a:r>
              <a:rPr lang="en-ZA" sz="3600" b="1" dirty="0">
                <a:latin typeface="Arial" pitchFamily="34" charset="0"/>
                <a:cs typeface="Arial" pitchFamily="34" charset="0"/>
              </a:rPr>
              <a:t>Risk Management </a:t>
            </a:r>
            <a:r>
              <a:rPr lang="en-ZA" sz="3600" b="1" dirty="0" smtClean="0">
                <a:latin typeface="Arial" pitchFamily="34" charset="0"/>
                <a:cs typeface="Arial" pitchFamily="34" charset="0"/>
              </a:rPr>
              <a:t>Dialogue Resolutions</a:t>
            </a:r>
            <a:r>
              <a:rPr lang="en-ZA" sz="3600" dirty="0">
                <a:latin typeface="Arial" pitchFamily="34" charset="0"/>
                <a:cs typeface="Arial" pitchFamily="34" charset="0"/>
              </a:rPr>
              <a:t/>
            </a:r>
            <a:br>
              <a:rPr lang="en-ZA" sz="3600" dirty="0">
                <a:latin typeface="Arial" pitchFamily="34" charset="0"/>
                <a:cs typeface="Arial" pitchFamily="34" charset="0"/>
              </a:rPr>
            </a:br>
            <a:endParaRPr lang="en-ZA" sz="3600" b="1" dirty="0">
              <a:latin typeface="Arial" pitchFamily="34" charset="0"/>
              <a:cs typeface="Arial" pitchFamily="34" charset="0"/>
            </a:endParaRPr>
          </a:p>
        </p:txBody>
      </p:sp>
      <p:sp>
        <p:nvSpPr>
          <p:cNvPr id="3" name="Subtitle 2"/>
          <p:cNvSpPr>
            <a:spLocks noGrp="1"/>
          </p:cNvSpPr>
          <p:nvPr>
            <p:ph type="subTitle" idx="1"/>
          </p:nvPr>
        </p:nvSpPr>
        <p:spPr>
          <a:xfrm>
            <a:off x="1619672" y="5229200"/>
            <a:ext cx="6840760" cy="1051044"/>
          </a:xfrm>
        </p:spPr>
        <p:txBody>
          <a:bodyPr>
            <a:normAutofit/>
          </a:bodyPr>
          <a:lstStyle/>
          <a:p>
            <a:pPr algn="r"/>
            <a:r>
              <a:rPr lang="en-ZA" sz="1200" b="1" dirty="0" smtClean="0"/>
              <a:t>PRESENTED BY:</a:t>
            </a:r>
          </a:p>
          <a:p>
            <a:pPr algn="r"/>
            <a:r>
              <a:rPr lang="en-ZA" sz="1200" b="1" dirty="0" smtClean="0"/>
              <a:t>N.I. KUNENE</a:t>
            </a:r>
          </a:p>
          <a:p>
            <a:pPr algn="r"/>
            <a:r>
              <a:rPr lang="en-ZA" sz="1200" b="1" dirty="0" smtClean="0"/>
              <a:t>HEAD OF DEPARTMENT OF FINANCE</a:t>
            </a:r>
            <a:endParaRPr lang="en-ZA" sz="1200" b="1" dirty="0"/>
          </a:p>
        </p:txBody>
      </p:sp>
      <p:pic>
        <p:nvPicPr>
          <p:cNvPr id="4" name="Picture 3" descr="C:\Users\Sello Motseleng\Documents\DOCS\DEPARTMENT OF FINANCE 2012\2014\SEPTEMBER\Finance Logo.jpg"/>
          <p:cNvPicPr/>
          <p:nvPr/>
        </p:nvPicPr>
        <p:blipFill>
          <a:blip r:embed="rId2"/>
          <a:srcRect/>
          <a:stretch>
            <a:fillRect/>
          </a:stretch>
        </p:blipFill>
        <p:spPr bwMode="auto">
          <a:xfrm>
            <a:off x="165799" y="953"/>
            <a:ext cx="3902145" cy="1123791"/>
          </a:xfrm>
          <a:prstGeom prst="rect">
            <a:avLst/>
          </a:prstGeom>
          <a:noFill/>
          <a:ln w="9525">
            <a:noFill/>
            <a:miter lim="800000"/>
            <a:headEnd/>
            <a:tailEnd/>
          </a:ln>
        </p:spPr>
      </p:pic>
      <p:pic>
        <p:nvPicPr>
          <p:cNvPr id="5" name="Picture 4" descr="http://intranet.nwpg/departments/Transport/image/AIDS.jpg"/>
          <p:cNvPicPr/>
          <p:nvPr/>
        </p:nvPicPr>
        <p:blipFill>
          <a:blip r:embed="rId3"/>
          <a:srcRect/>
          <a:stretch>
            <a:fillRect/>
          </a:stretch>
        </p:blipFill>
        <p:spPr bwMode="auto">
          <a:xfrm>
            <a:off x="539552" y="6165304"/>
            <a:ext cx="213360" cy="491490"/>
          </a:xfrm>
          <a:prstGeom prst="rect">
            <a:avLst/>
          </a:prstGeom>
          <a:noFill/>
        </p:spPr>
      </p:pic>
      <p:sp>
        <p:nvSpPr>
          <p:cNvPr id="6" name="Rectangle 5"/>
          <p:cNvSpPr/>
          <p:nvPr/>
        </p:nvSpPr>
        <p:spPr>
          <a:xfrm>
            <a:off x="1403648" y="6280244"/>
            <a:ext cx="4572000" cy="261610"/>
          </a:xfrm>
          <a:prstGeom prst="rect">
            <a:avLst/>
          </a:prstGeom>
        </p:spPr>
        <p:txBody>
          <a:bodyPr>
            <a:spAutoFit/>
          </a:bodyPr>
          <a:lstStyle/>
          <a:p>
            <a:r>
              <a:rPr lang="en-US" sz="1100" b="1" dirty="0">
                <a:latin typeface="Arial"/>
                <a:ea typeface="Calibri"/>
              </a:rPr>
              <a:t>Together moving Bokone Bophirima forward.	</a:t>
            </a:r>
            <a:endParaRPr lang="en-ZA" sz="1100" dirty="0"/>
          </a:p>
        </p:txBody>
      </p:sp>
      <p:pic>
        <p:nvPicPr>
          <p:cNvPr id="7" name="Picture 6" descr="C:\Users\Sello Motseleng\Documents\DOCS\DEPARTMENT OF FINANCE 2012\2014\SEPTEMBER\Footer.jpg"/>
          <p:cNvPicPr/>
          <p:nvPr/>
        </p:nvPicPr>
        <p:blipFill>
          <a:blip r:embed="rId4"/>
          <a:srcRect/>
          <a:stretch>
            <a:fillRect/>
          </a:stretch>
        </p:blipFill>
        <p:spPr bwMode="auto">
          <a:xfrm>
            <a:off x="4572000" y="5888127"/>
            <a:ext cx="4572000" cy="969873"/>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5"/>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15347613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432048"/>
          </a:xfrm>
        </p:spPr>
        <p:txBody>
          <a:bodyPr>
            <a:noAutofit/>
          </a:bodyPr>
          <a:lstStyle/>
          <a:p>
            <a:r>
              <a:rPr lang="en-ZA" sz="1400" b="1" dirty="0" smtClean="0">
                <a:latin typeface="Arial" pitchFamily="34" charset="0"/>
                <a:cs typeface="Arial" pitchFamily="34" charset="0"/>
              </a:rPr>
              <a:t>Progress in Implementation of  Dialogue  Resolutions  2017</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7969989"/>
              </p:ext>
            </p:extLst>
          </p:nvPr>
        </p:nvGraphicFramePr>
        <p:xfrm>
          <a:off x="251520" y="1929408"/>
          <a:ext cx="8640960" cy="2995071"/>
        </p:xfrm>
        <a:graphic>
          <a:graphicData uri="http://schemas.openxmlformats.org/drawingml/2006/table">
            <a:tbl>
              <a:tblPr firstRow="1" firstCol="1" bandRow="1">
                <a:tableStyleId>{5C22544A-7EE6-4342-B048-85BDC9FD1C3A}</a:tableStyleId>
              </a:tblPr>
              <a:tblGrid>
                <a:gridCol w="432048"/>
                <a:gridCol w="3888432"/>
                <a:gridCol w="1364363"/>
                <a:gridCol w="2956117"/>
              </a:tblGrid>
              <a:tr h="261015">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988735">
                <a:tc>
                  <a:txBody>
                    <a:bodyPr/>
                    <a:lstStyle/>
                    <a:p>
                      <a:pPr>
                        <a:lnSpc>
                          <a:spcPct val="115000"/>
                        </a:lnSpc>
                        <a:spcAft>
                          <a:spcPts val="0"/>
                        </a:spcAft>
                      </a:pPr>
                      <a:r>
                        <a:rPr lang="en-US" sz="1200" dirty="0" smtClean="0">
                          <a:effectLst/>
                          <a:latin typeface="+mn-lt"/>
                          <a:ea typeface="+mn-ea"/>
                          <a:cs typeface="+mn-cs"/>
                        </a:rPr>
                        <a:t>5</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Annual Performance</a:t>
                      </a:r>
                      <a:r>
                        <a:rPr lang="en-ZA" sz="1200" kern="1200" baseline="0" dirty="0" smtClean="0">
                          <a:solidFill>
                            <a:schemeClr val="dk1"/>
                          </a:solidFill>
                          <a:effectLst/>
                          <a:latin typeface="Arial" pitchFamily="34" charset="0"/>
                          <a:ea typeface="+mn-ea"/>
                          <a:cs typeface="Arial" pitchFamily="34" charset="0"/>
                        </a:rPr>
                        <a:t> Plans to be submitted for approval to North West Provincial Legislature together with the final draft  Strategic Risk Registers.</a:t>
                      </a:r>
                      <a:endParaRPr lang="en-ZA" sz="1200" dirty="0">
                        <a:effectLst/>
                        <a:latin typeface="Arial" pitchFamily="34" charset="0"/>
                        <a:ea typeface="Calibri"/>
                        <a:cs typeface="Arial" pitchFamily="34" charset="0"/>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9699" marR="9699" marT="0" marB="0"/>
                </a:tc>
                <a:tc>
                  <a:txBody>
                    <a:bodyPr/>
                    <a:lstStyle/>
                    <a:p>
                      <a:pPr marL="171450" indent="-171450" algn="l">
                        <a:lnSpc>
                          <a:spcPct val="100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The following</a:t>
                      </a:r>
                      <a:r>
                        <a:rPr lang="en-ZA" sz="1200" baseline="0" dirty="0" smtClean="0">
                          <a:effectLst/>
                          <a:latin typeface="Arial" pitchFamily="34" charset="0"/>
                          <a:ea typeface="Calibri"/>
                          <a:cs typeface="Arial" pitchFamily="34" charset="0"/>
                        </a:rPr>
                        <a:t> </a:t>
                      </a:r>
                      <a:r>
                        <a:rPr lang="en-ZA" sz="1200" dirty="0" smtClean="0">
                          <a:effectLst/>
                          <a:latin typeface="Arial" pitchFamily="34" charset="0"/>
                          <a:ea typeface="Calibri"/>
                          <a:cs typeface="Arial" pitchFamily="34" charset="0"/>
                        </a:rPr>
                        <a:t>6 </a:t>
                      </a:r>
                      <a:r>
                        <a:rPr lang="en-ZA" sz="1200" dirty="0">
                          <a:effectLst/>
                          <a:latin typeface="Arial" pitchFamily="34" charset="0"/>
                          <a:ea typeface="Calibri"/>
                          <a:cs typeface="Arial" pitchFamily="34" charset="0"/>
                        </a:rPr>
                        <a:t>Departments have </a:t>
                      </a:r>
                      <a:r>
                        <a:rPr lang="en-ZA" sz="1200" dirty="0" smtClean="0">
                          <a:effectLst/>
                          <a:latin typeface="Arial" pitchFamily="34" charset="0"/>
                          <a:ea typeface="Calibri"/>
                          <a:cs typeface="Arial" pitchFamily="34" charset="0"/>
                        </a:rPr>
                        <a:t>not implemented:</a:t>
                      </a:r>
                    </a:p>
                    <a:p>
                      <a:pPr marL="355600" marR="0" lvl="0" indent="-1778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Education and Sports Development</a:t>
                      </a:r>
                    </a:p>
                    <a:p>
                      <a:pPr marL="355600" marR="0" lvl="0" indent="-1778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Health,</a:t>
                      </a:r>
                    </a:p>
                    <a:p>
                      <a:pPr marL="355600" marR="0" lvl="0" indent="-1778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Finance</a:t>
                      </a:r>
                    </a:p>
                    <a:p>
                      <a:pPr marL="355600" marR="0" lvl="0" indent="-1778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Community Safety and Transport Management</a:t>
                      </a:r>
                      <a:endParaRPr lang="en-US" sz="1200" baseline="0" dirty="0" smtClean="0">
                        <a:latin typeface="Arial" panose="020B0604020202020204" pitchFamily="34" charset="0"/>
                        <a:cs typeface="Arial" panose="020B0604020202020204" pitchFamily="34" charset="0"/>
                      </a:endParaRPr>
                    </a:p>
                    <a:p>
                      <a:pPr marL="355600" marR="0" lvl="0" indent="-1778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Social Development </a:t>
                      </a:r>
                    </a:p>
                    <a:p>
                      <a:pPr marL="17780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ZA" sz="1200" dirty="0" smtClean="0">
                        <a:effectLst/>
                        <a:latin typeface="Arial" pitchFamily="34" charset="0"/>
                        <a:ea typeface="Calibri"/>
                        <a:cs typeface="Arial"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ZA" sz="1200" dirty="0" smtClean="0">
                          <a:effectLst/>
                          <a:latin typeface="Arial" pitchFamily="34" charset="0"/>
                          <a:ea typeface="Calibri"/>
                          <a:cs typeface="Arial" pitchFamily="34" charset="0"/>
                        </a:rPr>
                        <a:t>1 Public Entities has implemented </a:t>
                      </a:r>
                    </a:p>
                    <a:p>
                      <a:pPr marL="355600" marR="0" lvl="0" indent="-1778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North West </a:t>
                      </a:r>
                      <a:r>
                        <a:rPr lang="en-US" sz="1200" dirty="0" smtClean="0">
                          <a:solidFill>
                            <a:prstClr val="black"/>
                          </a:solidFill>
                          <a:latin typeface="Arial" panose="020B0604020202020204" pitchFamily="34" charset="0"/>
                          <a:cs typeface="Arial" panose="020B0604020202020204" pitchFamily="34" charset="0"/>
                        </a:rPr>
                        <a:t>Gambling Board</a:t>
                      </a:r>
                      <a:endParaRPr lang="en-US" sz="1200" dirty="0" smtClean="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Tx/>
                        <a:buSzTx/>
                        <a:buFont typeface="Symbol"/>
                        <a:buNone/>
                        <a:tabLst/>
                        <a:defRPr/>
                      </a:pPr>
                      <a:endParaRPr lang="en-ZA" sz="1200" dirty="0" smtClean="0">
                        <a:effectLst/>
                        <a:latin typeface="Arial" pitchFamily="34" charset="0"/>
                        <a:ea typeface="Calibri"/>
                        <a:cs typeface="Arial" pitchFamily="34" charset="0"/>
                      </a:endParaRPr>
                    </a:p>
                    <a:p>
                      <a:pPr marL="0" lvl="0" indent="0" algn="l">
                        <a:lnSpc>
                          <a:spcPct val="115000"/>
                        </a:lnSpc>
                        <a:spcAft>
                          <a:spcPts val="0"/>
                        </a:spcAft>
                        <a:buFont typeface="Symbol"/>
                        <a:buNone/>
                      </a:pPr>
                      <a:endParaRPr lang="en-ZA" sz="1200" dirty="0">
                        <a:effectLst/>
                        <a:latin typeface="Arial" pitchFamily="34" charset="0"/>
                        <a:ea typeface="Calibri"/>
                        <a:cs typeface="Arial" pitchFamily="34" charset="0"/>
                      </a:endParaRPr>
                    </a:p>
                  </a:txBody>
                  <a:tcPr marL="114300" marR="114300"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15142"/>
            <a:ext cx="9144000" cy="4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138" y="6415142"/>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521154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432048"/>
          </a:xfrm>
        </p:spPr>
        <p:txBody>
          <a:bodyPr>
            <a:noAutofit/>
          </a:bodyPr>
          <a:lstStyle/>
          <a:p>
            <a:r>
              <a:rPr lang="en-ZA" sz="1400" b="1" dirty="0" smtClean="0">
                <a:latin typeface="Arial" pitchFamily="34" charset="0"/>
                <a:cs typeface="Arial" pitchFamily="34" charset="0"/>
              </a:rPr>
              <a:t>Progress in Implementation of  Dialogue  Resolutions  2017</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24195814"/>
              </p:ext>
            </p:extLst>
          </p:nvPr>
        </p:nvGraphicFramePr>
        <p:xfrm>
          <a:off x="251520" y="1929408"/>
          <a:ext cx="8640960" cy="2721934"/>
        </p:xfrm>
        <a:graphic>
          <a:graphicData uri="http://schemas.openxmlformats.org/drawingml/2006/table">
            <a:tbl>
              <a:tblPr firstRow="1" firstCol="1" bandRow="1">
                <a:tableStyleId>{5C22544A-7EE6-4342-B048-85BDC9FD1C3A}</a:tableStyleId>
              </a:tblPr>
              <a:tblGrid>
                <a:gridCol w="432048"/>
                <a:gridCol w="3888432"/>
                <a:gridCol w="1364363"/>
                <a:gridCol w="2956117"/>
              </a:tblGrid>
              <a:tr h="261015">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988735">
                <a:tc>
                  <a:txBody>
                    <a:bodyPr/>
                    <a:lstStyle/>
                    <a:p>
                      <a:pPr>
                        <a:lnSpc>
                          <a:spcPct val="115000"/>
                        </a:lnSpc>
                        <a:spcAft>
                          <a:spcPts val="0"/>
                        </a:spcAft>
                      </a:pPr>
                      <a:r>
                        <a:rPr lang="en-ZA" sz="1200" dirty="0" smtClean="0">
                          <a:effectLst/>
                          <a:latin typeface="Calibri"/>
                          <a:ea typeface="Calibri"/>
                          <a:cs typeface="Times New Roman"/>
                        </a:rPr>
                        <a:t>6</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dirty="0" smtClean="0">
                          <a:effectLst/>
                          <a:latin typeface="Arial" pitchFamily="34" charset="0"/>
                          <a:ea typeface="Calibri"/>
                          <a:cs typeface="Arial" pitchFamily="34" charset="0"/>
                        </a:rPr>
                        <a:t>Risk Management and Fraud Policies, Strategies and Plans to be reviewed and approved before the start of the new financial year.</a:t>
                      </a:r>
                      <a:endParaRPr lang="en-ZA" sz="1200" dirty="0">
                        <a:effectLst/>
                        <a:latin typeface="Arial" pitchFamily="34" charset="0"/>
                        <a:ea typeface="Calibri"/>
                        <a:cs typeface="Arial" pitchFamily="34" charset="0"/>
                      </a:endParaRPr>
                    </a:p>
                  </a:txBody>
                  <a:tcPr marL="9699" marR="9699"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ZA" sz="1200" kern="1200" dirty="0" smtClean="0">
                          <a:solidFill>
                            <a:schemeClr val="dk1"/>
                          </a:solidFill>
                          <a:effectLst/>
                          <a:latin typeface="Arial" pitchFamily="34" charset="0"/>
                          <a:ea typeface="+mn-ea"/>
                          <a:cs typeface="Arial" pitchFamily="34" charset="0"/>
                        </a:rPr>
                        <a:t>Partially implemented</a:t>
                      </a:r>
                      <a:endParaRPr lang="en-ZA" sz="1200" dirty="0" smtClean="0">
                        <a:effectLst/>
                        <a:latin typeface="Arial" pitchFamily="34" charset="0"/>
                        <a:ea typeface="Calibri"/>
                        <a:cs typeface="Arial" pitchFamily="34" charset="0"/>
                      </a:endParaRPr>
                    </a:p>
                  </a:txBody>
                  <a:tcPr marL="9699" marR="9699" marT="0" marB="0"/>
                </a:tc>
                <a:tc>
                  <a:txBody>
                    <a:bodyPr/>
                    <a:lstStyle/>
                    <a:p>
                      <a:pPr marL="82550" indent="-82550" algn="l">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Only</a:t>
                      </a:r>
                      <a:r>
                        <a:rPr lang="en-ZA" sz="1200" baseline="0" dirty="0" smtClean="0">
                          <a:effectLst/>
                          <a:latin typeface="Arial" pitchFamily="34" charset="0"/>
                          <a:ea typeface="Calibri"/>
                          <a:cs typeface="Arial" pitchFamily="34" charset="0"/>
                        </a:rPr>
                        <a:t> Department of Finance </a:t>
                      </a:r>
                      <a:r>
                        <a:rPr lang="en-ZA" sz="1200" dirty="0" smtClean="0">
                          <a:effectLst/>
                          <a:latin typeface="Arial" pitchFamily="34" charset="0"/>
                          <a:ea typeface="Calibri"/>
                          <a:cs typeface="Arial" pitchFamily="34" charset="0"/>
                        </a:rPr>
                        <a:t>implemented </a:t>
                      </a:r>
                    </a:p>
                    <a:p>
                      <a:pPr marL="82550" marR="0" lvl="0" indent="-825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by all </a:t>
                      </a:r>
                      <a:r>
                        <a:rPr lang="en-ZA" sz="1200" dirty="0" smtClean="0">
                          <a:effectLst/>
                          <a:latin typeface="Arial" pitchFamily="34" charset="0"/>
                          <a:ea typeface="Calibri"/>
                          <a:cs typeface="Arial" pitchFamily="34" charset="0"/>
                        </a:rPr>
                        <a:t>Public Entities </a:t>
                      </a:r>
                      <a:endParaRPr lang="en-ZA" sz="1200" dirty="0">
                        <a:effectLst/>
                        <a:latin typeface="Arial" pitchFamily="34" charset="0"/>
                        <a:ea typeface="Calibri"/>
                        <a:cs typeface="Arial" pitchFamily="34" charset="0"/>
                      </a:endParaRPr>
                    </a:p>
                  </a:txBody>
                  <a:tcPr marL="114300" marR="114300" marT="0" marB="0"/>
                </a:tc>
              </a:tr>
              <a:tr h="988735">
                <a:tc>
                  <a:txBody>
                    <a:bodyPr/>
                    <a:lstStyle/>
                    <a:p>
                      <a:pPr>
                        <a:lnSpc>
                          <a:spcPct val="115000"/>
                        </a:lnSpc>
                        <a:spcAft>
                          <a:spcPts val="0"/>
                        </a:spcAft>
                      </a:pPr>
                      <a:r>
                        <a:rPr lang="en-US" sz="1200" dirty="0" smtClean="0">
                          <a:effectLst/>
                          <a:latin typeface="+mn-lt"/>
                          <a:ea typeface="+mn-ea"/>
                          <a:cs typeface="+mn-cs"/>
                        </a:rPr>
                        <a:t>7</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dirty="0" smtClean="0">
                          <a:effectLst/>
                          <a:latin typeface="Arial" pitchFamily="34" charset="0"/>
                          <a:ea typeface="Calibri"/>
                          <a:cs typeface="Arial" pitchFamily="34" charset="0"/>
                        </a:rPr>
                        <a:t>Capacitation</a:t>
                      </a:r>
                      <a:r>
                        <a:rPr lang="en-ZA" sz="1200" baseline="0" dirty="0" smtClean="0">
                          <a:effectLst/>
                          <a:latin typeface="Arial" pitchFamily="34" charset="0"/>
                          <a:ea typeface="Calibri"/>
                          <a:cs typeface="Arial" pitchFamily="34" charset="0"/>
                        </a:rPr>
                        <a:t> of the risk management units in terms of budget and human resources.</a:t>
                      </a:r>
                      <a:endParaRPr lang="en-ZA" sz="1200" dirty="0">
                        <a:effectLst/>
                        <a:latin typeface="Arial" pitchFamily="34" charset="0"/>
                        <a:ea typeface="Calibri"/>
                        <a:cs typeface="Arial" pitchFamily="34" charset="0"/>
                      </a:endParaRPr>
                    </a:p>
                  </a:txBody>
                  <a:tcPr marL="11111" marR="11111"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11111" marR="11111" marT="0" marB="0"/>
                </a:tc>
                <a:tc>
                  <a:txBody>
                    <a:bodyPr/>
                    <a:lstStyle/>
                    <a:p>
                      <a:pPr marL="171450" marR="0" lvl="0" indent="-8890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baseline="0" dirty="0" smtClean="0">
                          <a:effectLst/>
                          <a:latin typeface="Arial" pitchFamily="34" charset="0"/>
                          <a:ea typeface="Calibri"/>
                          <a:cs typeface="Arial" pitchFamily="34" charset="0"/>
                        </a:rPr>
                        <a:t>Only </a:t>
                      </a:r>
                      <a:r>
                        <a:rPr lang="en-ZA" sz="1200" dirty="0" smtClean="0">
                          <a:effectLst/>
                          <a:latin typeface="Arial" pitchFamily="34" charset="0"/>
                          <a:ea typeface="Calibri"/>
                          <a:cs typeface="Arial" pitchFamily="34" charset="0"/>
                        </a:rPr>
                        <a:t>The Department of Culture, Arts and Traditional Affairs and has not implemented this resolution (Inadequate structure)  </a:t>
                      </a:r>
                    </a:p>
                    <a:p>
                      <a:pPr marL="0" marR="0" indent="0" algn="l" defTabSz="914400" rtl="0" eaLnBrk="1" fontAlgn="auto" latinLnBrk="0" hangingPunct="1">
                        <a:lnSpc>
                          <a:spcPct val="115000"/>
                        </a:lnSpc>
                        <a:spcBef>
                          <a:spcPts val="0"/>
                        </a:spcBef>
                        <a:spcAft>
                          <a:spcPts val="0"/>
                        </a:spcAft>
                        <a:buClrTx/>
                        <a:buSzTx/>
                        <a:buFontTx/>
                        <a:buNone/>
                        <a:tabLst/>
                        <a:defRPr/>
                      </a:pPr>
                      <a:endParaRPr lang="en-ZA" sz="1200" baseline="0" dirty="0" smtClean="0">
                        <a:effectLst/>
                        <a:latin typeface="Arial" pitchFamily="34" charset="0"/>
                        <a:ea typeface="Calibri"/>
                        <a:cs typeface="Arial"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by all </a:t>
                      </a:r>
                      <a:r>
                        <a:rPr lang="en-ZA" sz="1200" dirty="0" smtClean="0">
                          <a:effectLst/>
                          <a:latin typeface="Arial" pitchFamily="34" charset="0"/>
                          <a:ea typeface="Calibri"/>
                          <a:cs typeface="Arial" pitchFamily="34" charset="0"/>
                        </a:rPr>
                        <a:t>Public Entities </a:t>
                      </a:r>
                    </a:p>
                    <a:p>
                      <a:pPr>
                        <a:lnSpc>
                          <a:spcPct val="115000"/>
                        </a:lnSpc>
                        <a:spcAft>
                          <a:spcPts val="0"/>
                        </a:spcAft>
                      </a:pPr>
                      <a:r>
                        <a:rPr lang="en-US" sz="1200" kern="1200" baseline="0" dirty="0" smtClean="0">
                          <a:solidFill>
                            <a:schemeClr val="dk1"/>
                          </a:solidFill>
                          <a:effectLst/>
                          <a:latin typeface="Arial" pitchFamily="34" charset="0"/>
                          <a:ea typeface="+mn-ea"/>
                          <a:cs typeface="Arial" pitchFamily="34" charset="0"/>
                        </a:rPr>
                        <a:t> </a:t>
                      </a:r>
                      <a:endParaRPr lang="en-ZA" sz="1200" kern="1200" baseline="0" dirty="0" smtClean="0">
                        <a:solidFill>
                          <a:schemeClr val="dk1"/>
                        </a:solidFill>
                        <a:effectLst/>
                        <a:latin typeface="Arial" pitchFamily="34" charset="0"/>
                        <a:ea typeface="+mn-ea"/>
                        <a:cs typeface="Arial" pitchFamily="34" charset="0"/>
                      </a:endParaRPr>
                    </a:p>
                  </a:txBody>
                  <a:tcPr marL="11111" marR="11111"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15142"/>
            <a:ext cx="9144000" cy="4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138" y="6415142"/>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41765499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720" y="188640"/>
            <a:ext cx="5429288" cy="928670"/>
          </a:xfrm>
        </p:spPr>
        <p:txBody>
          <a:bodyPr>
            <a:normAutofit/>
          </a:bodyPr>
          <a:lstStyle/>
          <a:p>
            <a:r>
              <a:rPr lang="en-ZA" sz="3200" b="1" dirty="0" smtClean="0">
                <a:latin typeface="Arial" pitchFamily="34" charset="0"/>
                <a:cs typeface="Arial" pitchFamily="34" charset="0"/>
              </a:rPr>
              <a:t>OVERVIEW</a:t>
            </a:r>
            <a:endParaRPr lang="en-ZA" sz="3200" b="1" dirty="0">
              <a:latin typeface="Arial" pitchFamily="34" charset="0"/>
              <a:cs typeface="Arial" pitchFamily="34" charset="0"/>
            </a:endParaRPr>
          </a:p>
        </p:txBody>
      </p:sp>
      <p:sp>
        <p:nvSpPr>
          <p:cNvPr id="3" name="Content Placeholder 2"/>
          <p:cNvSpPr>
            <a:spLocks noGrp="1"/>
          </p:cNvSpPr>
          <p:nvPr>
            <p:ph idx="1"/>
          </p:nvPr>
        </p:nvSpPr>
        <p:spPr>
          <a:xfrm>
            <a:off x="285720" y="1285860"/>
            <a:ext cx="8401080" cy="4840303"/>
          </a:xfrm>
        </p:spPr>
        <p:txBody>
          <a:bodyPr/>
          <a:lstStyle/>
          <a:p>
            <a:endParaRPr lang="en-ZA" dirty="0" smtClean="0"/>
          </a:p>
          <a:p>
            <a:pPr algn="just"/>
            <a:r>
              <a:rPr lang="en-ZA" sz="2400" b="1" dirty="0" smtClean="0">
                <a:latin typeface="Arial" pitchFamily="34" charset="0"/>
                <a:cs typeface="Arial" pitchFamily="34" charset="0"/>
              </a:rPr>
              <a:t>Feedback from the 2016/2017 Provincial Risk Dialogue</a:t>
            </a:r>
          </a:p>
          <a:p>
            <a:pPr algn="just">
              <a:lnSpc>
                <a:spcPct val="200000"/>
              </a:lnSpc>
            </a:pPr>
            <a:r>
              <a:rPr lang="en-ZA" sz="2400" b="1" dirty="0" smtClean="0">
                <a:latin typeface="Arial" pitchFamily="34" charset="0"/>
                <a:cs typeface="Arial" pitchFamily="34" charset="0"/>
              </a:rPr>
              <a:t>Progress made on the resolutions taken</a:t>
            </a:r>
          </a:p>
          <a:p>
            <a:pPr marL="993775" lvl="2" indent="-631825" algn="just">
              <a:lnSpc>
                <a:spcPct val="200000"/>
              </a:lnSpc>
              <a:buFont typeface="+mj-lt"/>
              <a:buAutoNum type="arabicPeriod"/>
            </a:pPr>
            <a:r>
              <a:rPr lang="en-ZA" dirty="0" smtClean="0">
                <a:latin typeface="Arial" pitchFamily="34" charset="0"/>
                <a:cs typeface="Arial" pitchFamily="34" charset="0"/>
              </a:rPr>
              <a:t>Provincial Departments and Public Entities</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859036"/>
            <a:ext cx="9148251"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625"/>
            <a:ext cx="2915815"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1720" y="6344017"/>
            <a:ext cx="3215945" cy="261610"/>
          </a:xfrm>
          <a:prstGeom prst="rect">
            <a:avLst/>
          </a:prstGeom>
        </p:spPr>
        <p:txBody>
          <a:bodyPr wrap="none">
            <a:spAutoFit/>
          </a:bodyPr>
          <a:lstStyle/>
          <a:p>
            <a:r>
              <a:rPr lang="en-US" sz="1100" b="1" dirty="0">
                <a:solidFill>
                  <a:prstClr val="black"/>
                </a:solidFill>
                <a:latin typeface="Arial"/>
                <a:ea typeface="Calibri"/>
              </a:rPr>
              <a:t>Together moving Bokone Bophirima forward.</a:t>
            </a:r>
            <a:endParaRPr lang="en-ZA" dirty="0"/>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6227965"/>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6\NOVEMBER\LOGOS\TV Strip Advert.jpg"/>
          <p:cNvPicPr/>
          <p:nvPr/>
        </p:nvPicPr>
        <p:blipFill>
          <a:blip r:embed="rId5"/>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16263113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08720"/>
            <a:ext cx="8640960" cy="288031"/>
          </a:xfrm>
        </p:spPr>
        <p:txBody>
          <a:bodyPr>
            <a:noAutofit/>
          </a:bodyPr>
          <a:lstStyle/>
          <a:p>
            <a:pPr>
              <a:spcAft>
                <a:spcPts val="0"/>
              </a:spcAft>
            </a:pPr>
            <a:r>
              <a:rPr lang="en-US" sz="2400" b="1" dirty="0" smtClean="0">
                <a:latin typeface="Arial"/>
                <a:ea typeface="Calibri"/>
                <a:cs typeface="Times New Roman"/>
              </a:rPr>
              <a:t/>
            </a:r>
            <a:br>
              <a:rPr lang="en-US" sz="2400" b="1" dirty="0" smtClean="0">
                <a:latin typeface="Arial"/>
                <a:ea typeface="Calibri"/>
                <a:cs typeface="Times New Roman"/>
              </a:rPr>
            </a:br>
            <a:r>
              <a:rPr lang="en-US" sz="2400" b="1" dirty="0" smtClean="0">
                <a:latin typeface="Arial"/>
                <a:ea typeface="Calibri"/>
                <a:cs typeface="Times New Roman"/>
              </a:rPr>
              <a:t>FEEDBACK </a:t>
            </a:r>
            <a:r>
              <a:rPr lang="en-US" sz="2400" b="1" dirty="0">
                <a:latin typeface="Arial"/>
                <a:ea typeface="Calibri"/>
                <a:cs typeface="Times New Roman"/>
              </a:rPr>
              <a:t>FROM THE PREVIOUS PROVINCIAL RISK </a:t>
            </a:r>
            <a:r>
              <a:rPr lang="en-US" sz="2400" b="1" dirty="0" err="1" smtClean="0">
                <a:latin typeface="Arial"/>
                <a:ea typeface="Calibri"/>
                <a:cs typeface="Times New Roman"/>
              </a:rPr>
              <a:t>RISK</a:t>
            </a:r>
            <a:r>
              <a:rPr lang="en-US" sz="2400" b="1" dirty="0" smtClean="0">
                <a:latin typeface="Arial"/>
                <a:ea typeface="Calibri"/>
                <a:cs typeface="Times New Roman"/>
              </a:rPr>
              <a:t> MANAGEMENT DIALOGUE</a:t>
            </a:r>
            <a:endParaRPr lang="en-ZA" sz="2400" b="1" dirty="0"/>
          </a:p>
        </p:txBody>
      </p:sp>
      <p:sp>
        <p:nvSpPr>
          <p:cNvPr id="3" name="Content Placeholder 2"/>
          <p:cNvSpPr>
            <a:spLocks noGrp="1"/>
          </p:cNvSpPr>
          <p:nvPr>
            <p:ph idx="1"/>
          </p:nvPr>
        </p:nvSpPr>
        <p:spPr>
          <a:xfrm>
            <a:off x="285720" y="1772816"/>
            <a:ext cx="8401080" cy="4353347"/>
          </a:xfrm>
        </p:spPr>
        <p:txBody>
          <a:bodyPr>
            <a:normAutofit fontScale="92500" lnSpcReduction="20000"/>
          </a:bodyPr>
          <a:lstStyle/>
          <a:p>
            <a:endParaRPr lang="en-ZA" sz="1200" dirty="0" smtClean="0"/>
          </a:p>
          <a:p>
            <a:pPr algn="just"/>
            <a:r>
              <a:rPr lang="en-ZA" dirty="0" smtClean="0">
                <a:latin typeface="Arial" pitchFamily="34" charset="0"/>
                <a:cs typeface="Arial" pitchFamily="34" charset="0"/>
              </a:rPr>
              <a:t>Dialogue held on 09 and 10 Nov 2017 under the theme </a:t>
            </a:r>
            <a:r>
              <a:rPr lang="en-ZA" b="1" i="1" dirty="0" smtClean="0"/>
              <a:t>“</a:t>
            </a:r>
            <a:r>
              <a:rPr lang="en-US" b="1" dirty="0" smtClean="0"/>
              <a:t>Radically </a:t>
            </a:r>
            <a:r>
              <a:rPr lang="en-US" b="1" dirty="0"/>
              <a:t>transforming risk management towards speedy service delivery in the Province</a:t>
            </a:r>
            <a:r>
              <a:rPr lang="en-US" b="1" dirty="0" smtClean="0"/>
              <a:t>”</a:t>
            </a:r>
            <a:endParaRPr lang="en-ZA" b="1" dirty="0" smtClean="0">
              <a:latin typeface="Arial" pitchFamily="34" charset="0"/>
              <a:cs typeface="Arial" pitchFamily="34" charset="0"/>
            </a:endParaRPr>
          </a:p>
          <a:p>
            <a:pPr algn="just"/>
            <a:r>
              <a:rPr lang="en-ZA" dirty="0" smtClean="0">
                <a:latin typeface="Arial" pitchFamily="34" charset="0"/>
                <a:cs typeface="Arial" pitchFamily="34" charset="0"/>
              </a:rPr>
              <a:t>Event was attended by Departments, North West Provincial Legislature and Public Entities;</a:t>
            </a:r>
          </a:p>
          <a:p>
            <a:pPr algn="just"/>
            <a:r>
              <a:rPr lang="en-ZA" dirty="0" smtClean="0">
                <a:latin typeface="Arial" pitchFamily="34" charset="0"/>
                <a:cs typeface="Arial" pitchFamily="34" charset="0"/>
              </a:rPr>
              <a:t>Resolutions were taken to improve effective implementation of Risk Management in the Province.</a:t>
            </a:r>
          </a:p>
          <a:p>
            <a:pPr marL="0" indent="0">
              <a:buNone/>
            </a:pPr>
            <a:endParaRPr lang="en-Z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888037"/>
            <a:ext cx="9144000"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71" y="63833"/>
            <a:ext cx="2685121" cy="772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6126161"/>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6220617"/>
            <a:ext cx="3213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12161894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50242"/>
            <a:ext cx="8640960" cy="807620"/>
          </a:xfrm>
        </p:spPr>
        <p:txBody>
          <a:bodyPr>
            <a:noAutofit/>
          </a:bodyPr>
          <a:lstStyle/>
          <a:p>
            <a:pPr>
              <a:spcAft>
                <a:spcPts val="0"/>
              </a:spcAft>
            </a:pPr>
            <a:r>
              <a:rPr lang="en-US" sz="2400" b="1" dirty="0" smtClean="0">
                <a:latin typeface="Arial"/>
                <a:ea typeface="Calibri"/>
                <a:cs typeface="Times New Roman"/>
              </a:rPr>
              <a:t/>
            </a:r>
            <a:br>
              <a:rPr lang="en-US" sz="2400" b="1" dirty="0" smtClean="0">
                <a:latin typeface="Arial"/>
                <a:ea typeface="Calibri"/>
                <a:cs typeface="Times New Roman"/>
              </a:rPr>
            </a:br>
            <a:r>
              <a:rPr lang="en-US" sz="2400" b="1" dirty="0" smtClean="0">
                <a:latin typeface="Arial"/>
                <a:ea typeface="Calibri"/>
                <a:cs typeface="Times New Roman"/>
              </a:rPr>
              <a:t>SELF ASSESSMENT DIALOGUE 2017</a:t>
            </a:r>
            <a:endParaRPr lang="en-ZA" sz="2400" b="1" dirty="0"/>
          </a:p>
        </p:txBody>
      </p:sp>
      <p:sp>
        <p:nvSpPr>
          <p:cNvPr id="3" name="Content Placeholder 2"/>
          <p:cNvSpPr>
            <a:spLocks noGrp="1"/>
          </p:cNvSpPr>
          <p:nvPr>
            <p:ph idx="1"/>
          </p:nvPr>
        </p:nvSpPr>
        <p:spPr>
          <a:xfrm>
            <a:off x="371460" y="1498156"/>
            <a:ext cx="8401080" cy="4628005"/>
          </a:xfrm>
        </p:spPr>
        <p:txBody>
          <a:bodyPr>
            <a:normAutofit/>
          </a:bodyPr>
          <a:lstStyle/>
          <a:p>
            <a:pPr marL="0" indent="0" algn="just">
              <a:buNone/>
            </a:pPr>
            <a:r>
              <a:rPr lang="en-ZA" u="sng" dirty="0" smtClean="0">
                <a:latin typeface="Arial" pitchFamily="34" charset="0"/>
                <a:cs typeface="Arial" pitchFamily="34" charset="0"/>
              </a:rPr>
              <a:t>The attendees recommended that:</a:t>
            </a:r>
          </a:p>
          <a:p>
            <a:pPr marL="0" indent="0" algn="just">
              <a:buNone/>
            </a:pPr>
            <a:endParaRPr lang="en-ZA" sz="900" u="sng" dirty="0" smtClean="0">
              <a:latin typeface="Arial" pitchFamily="34" charset="0"/>
              <a:cs typeface="Arial" pitchFamily="34" charset="0"/>
            </a:endParaRPr>
          </a:p>
          <a:p>
            <a:pPr algn="just"/>
            <a:r>
              <a:rPr lang="en-ZA" dirty="0" smtClean="0">
                <a:latin typeface="Arial" pitchFamily="34" charset="0"/>
                <a:cs typeface="Arial" pitchFamily="34" charset="0"/>
              </a:rPr>
              <a:t>The contents of presentations must address the real service delivery issues;</a:t>
            </a:r>
          </a:p>
          <a:p>
            <a:pPr algn="just"/>
            <a:r>
              <a:rPr lang="en-ZA" dirty="0" smtClean="0">
                <a:latin typeface="Arial" pitchFamily="34" charset="0"/>
                <a:cs typeface="Arial" pitchFamily="34" charset="0"/>
              </a:rPr>
              <a:t>All relevant stakeholders together with political heads should attend the Dialogue;</a:t>
            </a:r>
          </a:p>
          <a:p>
            <a:pPr algn="just"/>
            <a:r>
              <a:rPr lang="en-ZA" dirty="0" smtClean="0">
                <a:latin typeface="Arial" pitchFamily="34" charset="0"/>
                <a:cs typeface="Arial" pitchFamily="34" charset="0"/>
              </a:rPr>
              <a:t>Presentations should also focus on </a:t>
            </a:r>
            <a:r>
              <a:rPr lang="en-ZA" dirty="0">
                <a:latin typeface="Arial" pitchFamily="34" charset="0"/>
                <a:cs typeface="Arial" pitchFamily="34" charset="0"/>
              </a:rPr>
              <a:t>issues of Fraud Prevention, Ethical Standards/ Ethics and Code of conduct; and </a:t>
            </a:r>
          </a:p>
          <a:p>
            <a:endParaRPr lang="en-ZA" dirty="0" smtClean="0">
              <a:latin typeface="Arial" pitchFamily="34" charset="0"/>
              <a:cs typeface="Arial" pitchFamily="34" charset="0"/>
            </a:endParaRPr>
          </a:p>
          <a:p>
            <a:endParaRPr lang="en-ZA" dirty="0" smtClean="0">
              <a:latin typeface="Arial" pitchFamily="34" charset="0"/>
              <a:cs typeface="Arial" pitchFamily="34" charset="0"/>
            </a:endParaRPr>
          </a:p>
          <a:p>
            <a:endParaRPr lang="en-ZA" dirty="0" smtClean="0">
              <a:latin typeface="Arial" pitchFamily="34" charset="0"/>
              <a:cs typeface="Arial" pitchFamily="34" charset="0"/>
            </a:endParaRPr>
          </a:p>
          <a:p>
            <a:pPr marL="0" indent="0">
              <a:buNone/>
            </a:pPr>
            <a:endParaRPr lang="en-Z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20617"/>
            <a:ext cx="9144000" cy="637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71" y="63833"/>
            <a:ext cx="2685121" cy="772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6126161"/>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6220617"/>
            <a:ext cx="3213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1359412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836712"/>
            <a:ext cx="8640960" cy="648072"/>
          </a:xfrm>
        </p:spPr>
        <p:txBody>
          <a:bodyPr>
            <a:noAutofit/>
          </a:bodyPr>
          <a:lstStyle/>
          <a:p>
            <a:pPr>
              <a:spcAft>
                <a:spcPts val="0"/>
              </a:spcAft>
            </a:pPr>
            <a:r>
              <a:rPr lang="en-US" sz="2800" b="1" dirty="0" smtClean="0">
                <a:latin typeface="Arial"/>
                <a:ea typeface="Calibri"/>
                <a:cs typeface="Times New Roman"/>
              </a:rPr>
              <a:t/>
            </a:r>
            <a:br>
              <a:rPr lang="en-US" sz="2800" b="1" dirty="0" smtClean="0">
                <a:latin typeface="Arial"/>
                <a:ea typeface="Calibri"/>
                <a:cs typeface="Times New Roman"/>
              </a:rPr>
            </a:br>
            <a:r>
              <a:rPr lang="en-US" sz="2800" b="1" dirty="0" smtClean="0">
                <a:latin typeface="Arial"/>
                <a:ea typeface="Calibri"/>
                <a:cs typeface="Times New Roman"/>
              </a:rPr>
              <a:t>SELF ASSESSMENT DIALOGUE 2017 CONT…</a:t>
            </a:r>
            <a:endParaRPr lang="en-ZA" sz="2800" b="1" dirty="0"/>
          </a:p>
        </p:txBody>
      </p:sp>
      <p:sp>
        <p:nvSpPr>
          <p:cNvPr id="3" name="Content Placeholder 2"/>
          <p:cNvSpPr>
            <a:spLocks noGrp="1"/>
          </p:cNvSpPr>
          <p:nvPr>
            <p:ph idx="1"/>
          </p:nvPr>
        </p:nvSpPr>
        <p:spPr>
          <a:xfrm>
            <a:off x="285720" y="1772816"/>
            <a:ext cx="8401080" cy="4353347"/>
          </a:xfrm>
        </p:spPr>
        <p:txBody>
          <a:bodyPr>
            <a:normAutofit fontScale="85000" lnSpcReduction="10000"/>
          </a:bodyPr>
          <a:lstStyle/>
          <a:p>
            <a:endParaRPr lang="en-ZA" sz="1200" dirty="0" smtClean="0"/>
          </a:p>
          <a:p>
            <a:pPr algn="just"/>
            <a:r>
              <a:rPr lang="en-US" dirty="0" smtClean="0">
                <a:latin typeface="Arial" pitchFamily="34" charset="0"/>
                <a:cs typeface="Arial" pitchFamily="34" charset="0"/>
              </a:rPr>
              <a:t>Benchmarking with other provinces, Departments and National Departments.</a:t>
            </a:r>
          </a:p>
          <a:p>
            <a:pPr marL="0" indent="0" algn="just">
              <a:buNone/>
            </a:pPr>
            <a:endParaRPr lang="en-ZA" u="sng" dirty="0" smtClean="0">
              <a:latin typeface="Arial" pitchFamily="34" charset="0"/>
              <a:cs typeface="Arial" pitchFamily="34" charset="0"/>
            </a:endParaRPr>
          </a:p>
          <a:p>
            <a:pPr marL="0" indent="0" algn="just">
              <a:buNone/>
            </a:pPr>
            <a:r>
              <a:rPr lang="en-ZA" u="sng" dirty="0" smtClean="0">
                <a:latin typeface="Arial" pitchFamily="34" charset="0"/>
                <a:cs typeface="Arial" pitchFamily="34" charset="0"/>
              </a:rPr>
              <a:t>Concerns </a:t>
            </a:r>
            <a:r>
              <a:rPr lang="en-ZA" u="sng" dirty="0">
                <a:latin typeface="Arial" pitchFamily="34" charset="0"/>
                <a:cs typeface="Arial" pitchFamily="34" charset="0"/>
              </a:rPr>
              <a:t>Raised:</a:t>
            </a:r>
          </a:p>
          <a:p>
            <a:pPr algn="just"/>
            <a:r>
              <a:rPr lang="en-US" dirty="0">
                <a:latin typeface="Arial" pitchFamily="34" charset="0"/>
                <a:cs typeface="Arial" pitchFamily="34" charset="0"/>
              </a:rPr>
              <a:t>C</a:t>
            </a:r>
            <a:r>
              <a:rPr lang="en-US" dirty="0" smtClean="0">
                <a:latin typeface="Arial" pitchFamily="34" charset="0"/>
                <a:cs typeface="Arial" pitchFamily="34" charset="0"/>
              </a:rPr>
              <a:t>hallenges </a:t>
            </a:r>
            <a:r>
              <a:rPr lang="en-US" dirty="0">
                <a:latin typeface="Arial" pitchFamily="34" charset="0"/>
                <a:cs typeface="Arial" pitchFamily="34" charset="0"/>
              </a:rPr>
              <a:t>such as” no budget and no capacity were commonly raised by departments and entities;</a:t>
            </a:r>
          </a:p>
          <a:p>
            <a:pPr algn="just"/>
            <a:r>
              <a:rPr lang="en-US" dirty="0">
                <a:latin typeface="Arial" pitchFamily="34" charset="0"/>
                <a:cs typeface="Arial" pitchFamily="34" charset="0"/>
              </a:rPr>
              <a:t>Risk management done for compliance but not for the benefit of service delivery; and</a:t>
            </a:r>
          </a:p>
          <a:p>
            <a:pPr algn="just"/>
            <a:r>
              <a:rPr lang="en-US" dirty="0">
                <a:latin typeface="Arial" pitchFamily="34" charset="0"/>
                <a:cs typeface="Arial" pitchFamily="34" charset="0"/>
              </a:rPr>
              <a:t>Presentations were not relevant to the </a:t>
            </a:r>
            <a:r>
              <a:rPr lang="en-US" dirty="0" smtClean="0">
                <a:latin typeface="Arial" pitchFamily="34" charset="0"/>
                <a:cs typeface="Arial" pitchFamily="34" charset="0"/>
              </a:rPr>
              <a:t>theme.</a:t>
            </a:r>
            <a:endParaRPr lang="en-ZA" dirty="0">
              <a:latin typeface="Arial" pitchFamily="34" charset="0"/>
              <a:cs typeface="Arial" pitchFamily="34" charset="0"/>
            </a:endParaRPr>
          </a:p>
          <a:p>
            <a:endParaRPr lang="en-ZA" dirty="0">
              <a:latin typeface="Arial" pitchFamily="34" charset="0"/>
              <a:cs typeface="Arial" pitchFamily="34" charset="0"/>
            </a:endParaRPr>
          </a:p>
          <a:p>
            <a:endParaRPr lang="en-ZA" dirty="0" smtClean="0">
              <a:latin typeface="Arial" pitchFamily="34" charset="0"/>
              <a:cs typeface="Arial" pitchFamily="34" charset="0"/>
            </a:endParaRPr>
          </a:p>
          <a:p>
            <a:endParaRPr lang="en-ZA" dirty="0" smtClean="0">
              <a:latin typeface="Arial" pitchFamily="34" charset="0"/>
              <a:cs typeface="Arial" pitchFamily="34" charset="0"/>
            </a:endParaRPr>
          </a:p>
          <a:p>
            <a:pPr marL="0" indent="0">
              <a:buNone/>
            </a:pPr>
            <a:endParaRPr lang="en-Z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888037"/>
            <a:ext cx="9144000"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71" y="63833"/>
            <a:ext cx="2685121" cy="772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6126161"/>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6220617"/>
            <a:ext cx="3213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692257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296132"/>
          </a:xfrm>
        </p:spPr>
        <p:txBody>
          <a:bodyPr>
            <a:noAutofit/>
          </a:bodyPr>
          <a:lstStyle/>
          <a:p>
            <a:r>
              <a:rPr lang="en-ZA" sz="1400" b="1" dirty="0" smtClean="0">
                <a:latin typeface="Arial" pitchFamily="34" charset="0"/>
                <a:cs typeface="Arial" pitchFamily="34" charset="0"/>
              </a:rPr>
              <a:t>Progress in Implementation of  Indaba resolutions  2016</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84697628"/>
              </p:ext>
            </p:extLst>
          </p:nvPr>
        </p:nvGraphicFramePr>
        <p:xfrm>
          <a:off x="287523" y="1524522"/>
          <a:ext cx="8568953" cy="5106204"/>
        </p:xfrm>
        <a:graphic>
          <a:graphicData uri="http://schemas.openxmlformats.org/drawingml/2006/table">
            <a:tbl>
              <a:tblPr firstRow="1" firstCol="1" bandRow="1">
                <a:tableStyleId>{5C22544A-7EE6-4342-B048-85BDC9FD1C3A}</a:tableStyleId>
              </a:tblPr>
              <a:tblGrid>
                <a:gridCol w="425751"/>
                <a:gridCol w="3999200"/>
                <a:gridCol w="1397354"/>
                <a:gridCol w="2746648"/>
              </a:tblGrid>
              <a:tr h="301865">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1274211">
                <a:tc>
                  <a:txBody>
                    <a:bodyPr/>
                    <a:lstStyle/>
                    <a:p>
                      <a:pPr>
                        <a:lnSpc>
                          <a:spcPct val="115000"/>
                        </a:lnSpc>
                        <a:spcAft>
                          <a:spcPts val="0"/>
                        </a:spcAft>
                      </a:pPr>
                      <a:r>
                        <a:rPr lang="en-US" sz="1200" dirty="0" smtClean="0">
                          <a:effectLst/>
                          <a:latin typeface="Calibri"/>
                          <a:ea typeface="Calibri"/>
                          <a:cs typeface="Times New Roman"/>
                        </a:rPr>
                        <a:t>1.</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Automation of risk management systems</a:t>
                      </a:r>
                      <a:r>
                        <a:rPr lang="en-ZA" sz="1200" kern="1200" baseline="0" dirty="0" smtClean="0">
                          <a:solidFill>
                            <a:schemeClr val="dk1"/>
                          </a:solidFill>
                          <a:effectLst/>
                          <a:latin typeface="Arial" pitchFamily="34" charset="0"/>
                          <a:ea typeface="+mn-ea"/>
                          <a:cs typeface="Arial" pitchFamily="34" charset="0"/>
                        </a:rPr>
                        <a:t> ( Risk Management System/software)</a:t>
                      </a:r>
                      <a:endParaRPr lang="en-ZA" sz="1200" dirty="0">
                        <a:effectLst/>
                        <a:latin typeface="Arial" pitchFamily="34" charset="0"/>
                        <a:ea typeface="Calibri"/>
                        <a:cs typeface="Arial" pitchFamily="34" charset="0"/>
                      </a:endParaRPr>
                    </a:p>
                  </a:txBody>
                  <a:tcPr marL="11111" marR="11111"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11111" marR="11111" marT="0" marB="0"/>
                </a:tc>
                <a:tc>
                  <a:txBody>
                    <a:bodyPr/>
                    <a:lstStyle/>
                    <a:p>
                      <a:pPr algn="just">
                        <a:lnSpc>
                          <a:spcPct val="115000"/>
                        </a:lnSpc>
                        <a:spcAft>
                          <a:spcPts val="0"/>
                        </a:spcAft>
                      </a:pPr>
                      <a:r>
                        <a:rPr lang="en-ZA" sz="1200" kern="1200" dirty="0" smtClean="0">
                          <a:solidFill>
                            <a:schemeClr val="dk1"/>
                          </a:solidFill>
                          <a:effectLst/>
                          <a:latin typeface="Arial" pitchFamily="34" charset="0"/>
                          <a:ea typeface="+mn-ea"/>
                          <a:cs typeface="Arial" pitchFamily="34" charset="0"/>
                        </a:rPr>
                        <a:t>The Provincial</a:t>
                      </a:r>
                      <a:r>
                        <a:rPr lang="en-ZA" sz="1200" kern="1200" baseline="0" dirty="0" smtClean="0">
                          <a:solidFill>
                            <a:schemeClr val="dk1"/>
                          </a:solidFill>
                          <a:effectLst/>
                          <a:latin typeface="Arial" pitchFamily="34" charset="0"/>
                          <a:ea typeface="+mn-ea"/>
                          <a:cs typeface="Arial" pitchFamily="34" charset="0"/>
                        </a:rPr>
                        <a:t> Risk Management Unit engaged  with the Director GITO to conduct training on Risk Management System during August 2018. All risk management officials from departments and North West Provincial Legislature were trained. </a:t>
                      </a:r>
                      <a:endParaRPr lang="en-ZA" sz="1200" dirty="0">
                        <a:effectLst/>
                        <a:latin typeface="Arial" pitchFamily="34" charset="0"/>
                        <a:ea typeface="Calibri"/>
                        <a:cs typeface="Arial" pitchFamily="34" charset="0"/>
                      </a:endParaRPr>
                    </a:p>
                  </a:txBody>
                  <a:tcPr marL="11111" marR="11111" marT="0" marB="0"/>
                </a:tc>
              </a:tr>
              <a:tr h="678948">
                <a:tc>
                  <a:txBody>
                    <a:bodyPr/>
                    <a:lstStyle/>
                    <a:p>
                      <a:pPr>
                        <a:lnSpc>
                          <a:spcPct val="115000"/>
                        </a:lnSpc>
                        <a:spcAft>
                          <a:spcPts val="0"/>
                        </a:spcAft>
                      </a:pPr>
                      <a:r>
                        <a:rPr lang="en-US" sz="1200" dirty="0" smtClean="0">
                          <a:effectLst/>
                          <a:latin typeface="Calibri"/>
                          <a:ea typeface="Calibri"/>
                          <a:cs typeface="Times New Roman"/>
                        </a:rPr>
                        <a:t>2.</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Risk management assist in achieving service delivery targets (Risk</a:t>
                      </a:r>
                      <a:r>
                        <a:rPr lang="en-ZA" sz="1200" kern="1200" baseline="0" dirty="0" smtClean="0">
                          <a:solidFill>
                            <a:schemeClr val="dk1"/>
                          </a:solidFill>
                          <a:effectLst/>
                          <a:latin typeface="Arial" pitchFamily="34" charset="0"/>
                          <a:ea typeface="+mn-ea"/>
                          <a:cs typeface="Arial" pitchFamily="34" charset="0"/>
                        </a:rPr>
                        <a:t> identification to be linked to performance information)</a:t>
                      </a:r>
                      <a:r>
                        <a:rPr lang="en-ZA" sz="1200" kern="1200" dirty="0" smtClean="0">
                          <a:solidFill>
                            <a:schemeClr val="dk1"/>
                          </a:solidFill>
                          <a:effectLst/>
                          <a:latin typeface="Arial" pitchFamily="34" charset="0"/>
                          <a:ea typeface="+mn-ea"/>
                          <a:cs typeface="Arial" pitchFamily="34" charset="0"/>
                        </a:rPr>
                        <a:t> </a:t>
                      </a:r>
                      <a:endParaRPr lang="en-ZA" sz="1200" dirty="0">
                        <a:effectLst/>
                        <a:latin typeface="Arial" pitchFamily="34" charset="0"/>
                        <a:ea typeface="Calibri"/>
                        <a:cs typeface="Arial" pitchFamily="34" charset="0"/>
                      </a:endParaRPr>
                    </a:p>
                  </a:txBody>
                  <a:tcPr marL="11111" marR="11111"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a:t>
                      </a:r>
                      <a:r>
                        <a:rPr lang="en-ZA" sz="1200" kern="1200" baseline="0" dirty="0" smtClean="0">
                          <a:solidFill>
                            <a:schemeClr val="dk1"/>
                          </a:solidFill>
                          <a:effectLst/>
                          <a:latin typeface="Arial" pitchFamily="34" charset="0"/>
                          <a:ea typeface="+mn-ea"/>
                          <a:cs typeface="Arial" pitchFamily="34" charset="0"/>
                        </a:rPr>
                        <a:t> implemented</a:t>
                      </a:r>
                      <a:endParaRPr lang="en-ZA" sz="1200" dirty="0">
                        <a:effectLst/>
                        <a:latin typeface="Arial" pitchFamily="34" charset="0"/>
                        <a:ea typeface="Calibri"/>
                        <a:cs typeface="Arial" pitchFamily="34" charset="0"/>
                      </a:endParaRPr>
                    </a:p>
                  </a:txBody>
                  <a:tcPr marL="11111" marR="11111" marT="0" marB="0"/>
                </a:tc>
                <a:tc>
                  <a:txBody>
                    <a:bodyPr/>
                    <a:lstStyle/>
                    <a:p>
                      <a:pPr algn="just">
                        <a:lnSpc>
                          <a:spcPct val="115000"/>
                        </a:lnSpc>
                        <a:spcAft>
                          <a:spcPts val="0"/>
                        </a:spcAft>
                      </a:pPr>
                      <a:r>
                        <a:rPr lang="en-ZA" sz="1200" dirty="0" smtClean="0">
                          <a:effectLst/>
                          <a:latin typeface="Arial" pitchFamily="34" charset="0"/>
                          <a:ea typeface="Calibri"/>
                          <a:cs typeface="Arial" pitchFamily="34" charset="0"/>
                        </a:rPr>
                        <a:t>All Departments</a:t>
                      </a:r>
                      <a:r>
                        <a:rPr lang="en-ZA" sz="1200" baseline="0" dirty="0" smtClean="0">
                          <a:effectLst/>
                          <a:latin typeface="Arial" pitchFamily="34" charset="0"/>
                          <a:ea typeface="Calibri"/>
                          <a:cs typeface="Arial" pitchFamily="34" charset="0"/>
                        </a:rPr>
                        <a:t> have developed the performance indicators to assess the value add of risk management. </a:t>
                      </a:r>
                    </a:p>
                  </a:txBody>
                  <a:tcPr marL="11111" marR="11111" marT="0" marB="0"/>
                </a:tc>
              </a:tr>
              <a:tr h="1008112">
                <a:tc>
                  <a:txBody>
                    <a:bodyPr/>
                    <a:lstStyle/>
                    <a:p>
                      <a:pPr>
                        <a:lnSpc>
                          <a:spcPct val="115000"/>
                        </a:lnSpc>
                        <a:spcAft>
                          <a:spcPts val="0"/>
                        </a:spcAft>
                      </a:pPr>
                      <a:r>
                        <a:rPr lang="en-US" sz="1200" dirty="0" smtClean="0">
                          <a:effectLst/>
                          <a:latin typeface="+mn-lt"/>
                          <a:ea typeface="+mn-ea"/>
                          <a:cs typeface="+mn-cs"/>
                        </a:rPr>
                        <a:t>3.</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Resourcing and skilling of risk management functions</a:t>
                      </a:r>
                      <a:endParaRPr lang="en-ZA" sz="1200" dirty="0">
                        <a:effectLst/>
                        <a:latin typeface="Arial" pitchFamily="34" charset="0"/>
                        <a:ea typeface="Calibri"/>
                        <a:cs typeface="Arial" pitchFamily="34" charset="0"/>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9699" marR="9699" marT="0" marB="0"/>
                </a:tc>
                <a:tc>
                  <a:txBody>
                    <a:bodyPr/>
                    <a:lstStyle/>
                    <a:p>
                      <a:pPr marL="171450" indent="-171450" algn="just">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All Departments </a:t>
                      </a:r>
                      <a:r>
                        <a:rPr lang="en-ZA" sz="1200" dirty="0">
                          <a:effectLst/>
                          <a:latin typeface="Arial" pitchFamily="34" charset="0"/>
                          <a:ea typeface="Calibri"/>
                          <a:cs typeface="Arial" pitchFamily="34" charset="0"/>
                        </a:rPr>
                        <a:t>have </a:t>
                      </a:r>
                      <a:r>
                        <a:rPr lang="en-ZA" sz="1200" dirty="0" smtClean="0">
                          <a:effectLst/>
                          <a:latin typeface="Arial" pitchFamily="34" charset="0"/>
                          <a:ea typeface="Calibri"/>
                          <a:cs typeface="Arial" pitchFamily="34" charset="0"/>
                        </a:rPr>
                        <a:t>implemented </a:t>
                      </a:r>
                    </a:p>
                    <a:p>
                      <a:pPr marL="171450" lvl="0" indent="-171450" algn="just">
                        <a:lnSpc>
                          <a:spcPct val="115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in the Public entities as not all Public Entities have risk management units</a:t>
                      </a:r>
                      <a:endParaRPr lang="en-ZA" sz="1200" dirty="0">
                        <a:effectLst/>
                        <a:latin typeface="Arial" pitchFamily="34" charset="0"/>
                        <a:ea typeface="Calibri"/>
                        <a:cs typeface="Arial" pitchFamily="34" charset="0"/>
                      </a:endParaRPr>
                    </a:p>
                  </a:txBody>
                  <a:tcPr marL="114300" marR="114300" marT="0" marB="0"/>
                </a:tc>
              </a:tr>
              <a:tr h="1474647">
                <a:tc>
                  <a:txBody>
                    <a:bodyPr/>
                    <a:lstStyle/>
                    <a:p>
                      <a:pPr>
                        <a:lnSpc>
                          <a:spcPct val="115000"/>
                        </a:lnSpc>
                        <a:spcAft>
                          <a:spcPts val="0"/>
                        </a:spcAft>
                      </a:pPr>
                      <a:r>
                        <a:rPr lang="en-US" sz="1200" dirty="0" smtClean="0">
                          <a:effectLst/>
                          <a:latin typeface="Calibri"/>
                          <a:ea typeface="Calibri"/>
                          <a:cs typeface="Times New Roman"/>
                        </a:rPr>
                        <a:t>4.</a:t>
                      </a:r>
                      <a:endParaRPr lang="en-ZA" sz="1200" dirty="0">
                        <a:effectLst/>
                        <a:latin typeface="Calibri"/>
                        <a:ea typeface="Calibri"/>
                        <a:cs typeface="Times New Roman"/>
                      </a:endParaRPr>
                    </a:p>
                  </a:txBody>
                  <a:tcPr marL="9699" marR="9699" marT="0" marB="0"/>
                </a:tc>
                <a:tc>
                  <a:txBody>
                    <a:bodyPr/>
                    <a:lstStyle/>
                    <a:p>
                      <a:pPr algn="l">
                        <a:lnSpc>
                          <a:spcPct val="115000"/>
                        </a:lnSpc>
                        <a:spcAft>
                          <a:spcPts val="1000"/>
                        </a:spcAft>
                      </a:pPr>
                      <a:r>
                        <a:rPr lang="en-ZA" sz="1200" dirty="0" smtClean="0">
                          <a:effectLst/>
                          <a:latin typeface="Arial" pitchFamily="34" charset="0"/>
                          <a:ea typeface="Calibri"/>
                          <a:cs typeface="Arial" pitchFamily="34" charset="0"/>
                        </a:rPr>
                        <a:t>Proper CRO’s reporting lines</a:t>
                      </a:r>
                      <a:endParaRPr lang="en-ZA" sz="1200" dirty="0">
                        <a:effectLst/>
                        <a:latin typeface="Arial" pitchFamily="34" charset="0"/>
                        <a:ea typeface="Calibri"/>
                        <a:cs typeface="Arial" pitchFamily="34" charset="0"/>
                      </a:endParaRPr>
                    </a:p>
                  </a:txBody>
                  <a:tcPr marL="114300" marR="11430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ZA" sz="1200" kern="1200" dirty="0" smtClean="0">
                          <a:solidFill>
                            <a:schemeClr val="dk1"/>
                          </a:solidFill>
                          <a:effectLst/>
                          <a:latin typeface="Arial" pitchFamily="34" charset="0"/>
                          <a:ea typeface="+mn-ea"/>
                          <a:cs typeface="Arial" pitchFamily="34" charset="0"/>
                        </a:rPr>
                        <a:t>Partially implemented</a:t>
                      </a:r>
                      <a:endParaRPr lang="en-ZA" sz="1200" dirty="0" smtClean="0">
                        <a:effectLst/>
                        <a:latin typeface="Arial" pitchFamily="34" charset="0"/>
                        <a:ea typeface="Calibri"/>
                        <a:cs typeface="Arial" pitchFamily="34" charset="0"/>
                      </a:endParaRPr>
                    </a:p>
                  </a:txBody>
                  <a:tcPr marL="9699" marR="9699" marT="0" marB="0"/>
                </a:tc>
                <a:tc>
                  <a:txBody>
                    <a:bodyPr/>
                    <a:lstStyle/>
                    <a:p>
                      <a:pPr marL="171450" indent="-171450" algn="l">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All Departments have implemented this resolution</a:t>
                      </a:r>
                    </a:p>
                    <a:p>
                      <a:pPr marL="171450" lvl="0" indent="-171450" algn="l">
                        <a:lnSpc>
                          <a:spcPct val="115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in the Public entities as not all Public Entities have risk management units</a:t>
                      </a:r>
                      <a:endParaRPr lang="en-ZA" sz="1200" dirty="0">
                        <a:effectLst/>
                        <a:latin typeface="Arial" pitchFamily="34" charset="0"/>
                        <a:ea typeface="Calibri"/>
                        <a:cs typeface="Arial" pitchFamily="34" charset="0"/>
                      </a:endParaRPr>
                    </a:p>
                  </a:txBody>
                  <a:tcPr marL="9699" marR="9699"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19942"/>
            <a:ext cx="9144000" cy="138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138" y="6415142"/>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22237377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432048"/>
          </a:xfrm>
        </p:spPr>
        <p:txBody>
          <a:bodyPr>
            <a:noAutofit/>
          </a:bodyPr>
          <a:lstStyle/>
          <a:p>
            <a:r>
              <a:rPr lang="en-ZA" sz="1400" b="1" dirty="0" smtClean="0">
                <a:latin typeface="Arial" pitchFamily="34" charset="0"/>
                <a:cs typeface="Arial" pitchFamily="34" charset="0"/>
              </a:rPr>
              <a:t>Progress in Implementation of  Dialogue  Resolutions  2017</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31520555"/>
              </p:ext>
            </p:extLst>
          </p:nvPr>
        </p:nvGraphicFramePr>
        <p:xfrm>
          <a:off x="261864" y="2088608"/>
          <a:ext cx="8640960" cy="3804031"/>
        </p:xfrm>
        <a:graphic>
          <a:graphicData uri="http://schemas.openxmlformats.org/drawingml/2006/table">
            <a:tbl>
              <a:tblPr firstRow="1" firstCol="1" bandRow="1">
                <a:tableStyleId>{5C22544A-7EE6-4342-B048-85BDC9FD1C3A}</a:tableStyleId>
              </a:tblPr>
              <a:tblGrid>
                <a:gridCol w="432048"/>
                <a:gridCol w="3888432"/>
                <a:gridCol w="1364363"/>
                <a:gridCol w="2956117"/>
              </a:tblGrid>
              <a:tr h="132744">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850147">
                <a:tc>
                  <a:txBody>
                    <a:bodyPr/>
                    <a:lstStyle/>
                    <a:p>
                      <a:pPr>
                        <a:lnSpc>
                          <a:spcPct val="115000"/>
                        </a:lnSpc>
                        <a:spcAft>
                          <a:spcPts val="0"/>
                        </a:spcAft>
                      </a:pPr>
                      <a:r>
                        <a:rPr lang="en-US" sz="1200" dirty="0" smtClean="0">
                          <a:effectLst/>
                        </a:rPr>
                        <a:t>1</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Proper composition of the Risk Management Committees in terms of reasonable number of members.</a:t>
                      </a:r>
                      <a:endParaRPr lang="en-ZA" sz="1200" dirty="0">
                        <a:effectLst/>
                        <a:latin typeface="Arial" pitchFamily="34" charset="0"/>
                        <a:ea typeface="Calibri"/>
                        <a:cs typeface="Arial" pitchFamily="34" charset="0"/>
                      </a:endParaRPr>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9699" marR="9699" marT="0" marB="0"/>
                </a:tc>
                <a:tc>
                  <a:txBody>
                    <a:bodyPr/>
                    <a:lstStyle/>
                    <a:p>
                      <a:pPr marL="171450" indent="-171450" algn="l">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All </a:t>
                      </a:r>
                      <a:r>
                        <a:rPr lang="en-ZA" sz="1200" dirty="0">
                          <a:effectLst/>
                          <a:latin typeface="Arial" pitchFamily="34" charset="0"/>
                          <a:ea typeface="Calibri"/>
                          <a:cs typeface="Arial" pitchFamily="34" charset="0"/>
                        </a:rPr>
                        <a:t>Departments have </a:t>
                      </a:r>
                      <a:r>
                        <a:rPr lang="en-ZA" sz="1200" dirty="0" smtClean="0">
                          <a:effectLst/>
                          <a:latin typeface="Arial" pitchFamily="34" charset="0"/>
                          <a:ea typeface="Calibri"/>
                          <a:cs typeface="Arial" pitchFamily="34" charset="0"/>
                        </a:rPr>
                        <a:t>implemented </a:t>
                      </a:r>
                    </a:p>
                    <a:p>
                      <a:pPr marL="171450" lvl="0" indent="-171450" algn="l">
                        <a:lnSpc>
                          <a:spcPct val="115000"/>
                        </a:lnSpc>
                        <a:spcAft>
                          <a:spcPts val="0"/>
                        </a:spcAft>
                        <a:buFont typeface="Arial" panose="020B0604020202020204" pitchFamily="34" charset="0"/>
                        <a:buChar char="•"/>
                      </a:pPr>
                      <a:r>
                        <a:rPr lang="en-ZA" sz="1200" baseline="0" dirty="0" smtClean="0">
                          <a:effectLst/>
                          <a:latin typeface="Arial" pitchFamily="34" charset="0"/>
                          <a:ea typeface="Calibri"/>
                          <a:cs typeface="Arial" pitchFamily="34" charset="0"/>
                        </a:rPr>
                        <a:t>Implemented in one Public Entities and that is:</a:t>
                      </a:r>
                    </a:p>
                    <a:p>
                      <a:pPr marL="171450" lvl="0" indent="1588" algn="l">
                        <a:lnSpc>
                          <a:spcPct val="115000"/>
                        </a:lnSpc>
                        <a:spcAft>
                          <a:spcPts val="0"/>
                        </a:spcAft>
                        <a:buFont typeface="Courier New" panose="02070309020205020404" pitchFamily="49" charset="0"/>
                        <a:buChar char="o"/>
                      </a:pPr>
                      <a:r>
                        <a:rPr lang="en-ZA" sz="1200" baseline="0" dirty="0" smtClean="0">
                          <a:effectLst/>
                          <a:latin typeface="Arial" pitchFamily="34" charset="0"/>
                          <a:ea typeface="Calibri"/>
                          <a:cs typeface="Arial" pitchFamily="34" charset="0"/>
                        </a:rPr>
                        <a:t>North West Tourism Board </a:t>
                      </a:r>
                    </a:p>
                    <a:p>
                      <a:pPr marL="0" lvl="0" indent="0" algn="l">
                        <a:lnSpc>
                          <a:spcPct val="115000"/>
                        </a:lnSpc>
                        <a:spcAft>
                          <a:spcPts val="0"/>
                        </a:spcAft>
                        <a:buFont typeface="Symbol"/>
                        <a:buNone/>
                      </a:pPr>
                      <a:endParaRPr lang="en-ZA" sz="1200" dirty="0">
                        <a:effectLst/>
                        <a:latin typeface="Arial" pitchFamily="34" charset="0"/>
                        <a:ea typeface="Calibri"/>
                        <a:cs typeface="Arial" pitchFamily="34" charset="0"/>
                      </a:endParaRPr>
                    </a:p>
                  </a:txBody>
                  <a:tcPr marL="114300" marR="114300" marT="0" marB="0"/>
                </a:tc>
              </a:tr>
              <a:tr h="2381489">
                <a:tc>
                  <a:txBody>
                    <a:bodyPr/>
                    <a:lstStyle/>
                    <a:p>
                      <a:pPr>
                        <a:lnSpc>
                          <a:spcPct val="115000"/>
                        </a:lnSpc>
                        <a:spcAft>
                          <a:spcPts val="0"/>
                        </a:spcAft>
                      </a:pPr>
                      <a:r>
                        <a:rPr lang="en-ZA" sz="1200" dirty="0" smtClean="0">
                          <a:effectLst/>
                          <a:latin typeface="Calibri"/>
                          <a:ea typeface="Calibri"/>
                          <a:cs typeface="Times New Roman"/>
                        </a:rPr>
                        <a:t>2</a:t>
                      </a:r>
                      <a:endParaRPr lang="en-ZA" sz="1200" dirty="0">
                        <a:effectLst/>
                        <a:latin typeface="Calibri"/>
                        <a:ea typeface="Calibri"/>
                        <a:cs typeface="Times New Roman"/>
                      </a:endParaRPr>
                    </a:p>
                  </a:txBody>
                  <a:tcPr marL="9699" marR="9699" marT="0" marB="0"/>
                </a:tc>
                <a:tc>
                  <a:txBody>
                    <a:bodyPr/>
                    <a:lstStyle/>
                    <a:p>
                      <a:pPr>
                        <a:lnSpc>
                          <a:spcPct val="115000"/>
                        </a:lnSpc>
                        <a:spcAft>
                          <a:spcPts val="0"/>
                        </a:spcAft>
                      </a:pPr>
                      <a:r>
                        <a:rPr lang="en-ZA" sz="1200" dirty="0" smtClean="0">
                          <a:effectLst/>
                          <a:latin typeface="Arial" pitchFamily="34" charset="0"/>
                          <a:ea typeface="Calibri"/>
                          <a:cs typeface="Arial" pitchFamily="34" charset="0"/>
                        </a:rPr>
                        <a:t>Independent Risk Management Committee members to serve as Deputy Chairpersons of the committees.</a:t>
                      </a:r>
                      <a:endParaRPr lang="en-ZA" sz="1200" dirty="0">
                        <a:effectLst/>
                        <a:latin typeface="Arial" pitchFamily="34" charset="0"/>
                        <a:ea typeface="Calibri"/>
                        <a:cs typeface="Arial" pitchFamily="34" charset="0"/>
                      </a:endParaRPr>
                    </a:p>
                  </a:txBody>
                  <a:tcPr marL="9699" marR="9699" marT="0" marB="0"/>
                </a:tc>
                <a:tc>
                  <a:txBody>
                    <a:bodyPr/>
                    <a:lstStyle/>
                    <a:p>
                      <a:pPr>
                        <a:lnSpc>
                          <a:spcPct val="115000"/>
                        </a:lnSpc>
                        <a:spcAft>
                          <a:spcPts val="0"/>
                        </a:spcAft>
                      </a:pPr>
                      <a:r>
                        <a:rPr lang="en-ZA" sz="1200" dirty="0" smtClean="0">
                          <a:effectLst/>
                          <a:latin typeface="Arial" pitchFamily="34" charset="0"/>
                          <a:ea typeface="Calibri"/>
                          <a:cs typeface="Arial" pitchFamily="34" charset="0"/>
                        </a:rPr>
                        <a:t>Partially implemented </a:t>
                      </a:r>
                      <a:endParaRPr lang="en-ZA" sz="1200" dirty="0">
                        <a:effectLst/>
                        <a:latin typeface="Arial" pitchFamily="34" charset="0"/>
                        <a:ea typeface="Calibri"/>
                        <a:cs typeface="Arial" pitchFamily="34" charset="0"/>
                      </a:endParaRPr>
                    </a:p>
                  </a:txBody>
                  <a:tcPr marL="9699" marR="9699" marT="0" marB="0"/>
                </a:tc>
                <a:tc>
                  <a:txBody>
                    <a:bodyPr/>
                    <a:lstStyle/>
                    <a:p>
                      <a:pPr marL="171450" indent="-171450" algn="l">
                        <a:lnSpc>
                          <a:spcPct val="100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The</a:t>
                      </a:r>
                      <a:r>
                        <a:rPr lang="en-ZA" sz="1200" baseline="0" dirty="0" smtClean="0">
                          <a:effectLst/>
                          <a:latin typeface="Arial" pitchFamily="34" charset="0"/>
                          <a:ea typeface="Calibri"/>
                          <a:cs typeface="Arial" pitchFamily="34" charset="0"/>
                        </a:rPr>
                        <a:t> following 5 </a:t>
                      </a:r>
                      <a:r>
                        <a:rPr lang="en-ZA" sz="1200" dirty="0" smtClean="0">
                          <a:effectLst/>
                          <a:latin typeface="Arial" pitchFamily="34" charset="0"/>
                          <a:ea typeface="Calibri"/>
                          <a:cs typeface="Arial" pitchFamily="34" charset="0"/>
                        </a:rPr>
                        <a:t> Departments have implemented and those are:</a:t>
                      </a:r>
                    </a:p>
                    <a:p>
                      <a:pPr marL="268288" indent="-95250" algn="l">
                        <a:lnSpc>
                          <a:spcPct val="100000"/>
                        </a:lnSpc>
                        <a:spcAft>
                          <a:spcPts val="0"/>
                        </a:spcAft>
                        <a:buFont typeface="Courier New" panose="02070309020205020404" pitchFamily="49" charset="0"/>
                        <a:buChar char="o"/>
                      </a:pPr>
                      <a:r>
                        <a:rPr lang="en-US" sz="1200" dirty="0" smtClean="0">
                          <a:effectLst/>
                          <a:latin typeface="Arial" pitchFamily="34" charset="0"/>
                          <a:ea typeface="Calibri"/>
                          <a:cs typeface="Arial" pitchFamily="34" charset="0"/>
                        </a:rPr>
                        <a:t>Department</a:t>
                      </a:r>
                      <a:r>
                        <a:rPr lang="en-US" sz="1200" baseline="0" dirty="0" smtClean="0">
                          <a:effectLst/>
                          <a:latin typeface="Arial" pitchFamily="34" charset="0"/>
                          <a:ea typeface="Calibri"/>
                          <a:cs typeface="Arial" pitchFamily="34" charset="0"/>
                        </a:rPr>
                        <a:t> of Finance</a:t>
                      </a:r>
                    </a:p>
                    <a:p>
                      <a:pPr marL="268288" indent="-95250" algn="l">
                        <a:lnSpc>
                          <a:spcPct val="115000"/>
                        </a:lnSpc>
                        <a:spcAft>
                          <a:spcPts val="0"/>
                        </a:spcAft>
                        <a:buFont typeface="Courier New" panose="02070309020205020404" pitchFamily="49" charset="0"/>
                        <a:buChar char="o"/>
                      </a:pPr>
                      <a:r>
                        <a:rPr lang="en-US" sz="1200" baseline="0" dirty="0" smtClean="0">
                          <a:effectLst/>
                          <a:latin typeface="Arial" pitchFamily="34" charset="0"/>
                          <a:ea typeface="Calibri"/>
                          <a:cs typeface="Arial" pitchFamily="34" charset="0"/>
                        </a:rPr>
                        <a:t>Department of Public Works and Roads</a:t>
                      </a:r>
                    </a:p>
                    <a:p>
                      <a:pPr marL="268288" indent="-95250" algn="l">
                        <a:lnSpc>
                          <a:spcPct val="115000"/>
                        </a:lnSpc>
                        <a:spcAft>
                          <a:spcPts val="0"/>
                        </a:spcAft>
                        <a:buFont typeface="Courier New" panose="02070309020205020404" pitchFamily="49" charset="0"/>
                        <a:buChar char="o"/>
                      </a:pPr>
                      <a:r>
                        <a:rPr lang="en-US" sz="1200" baseline="0" dirty="0" smtClean="0">
                          <a:effectLst/>
                          <a:latin typeface="Arial" pitchFamily="34" charset="0"/>
                          <a:ea typeface="Calibri"/>
                          <a:cs typeface="Arial" pitchFamily="34" charset="0"/>
                        </a:rPr>
                        <a:t>Department of Tourism</a:t>
                      </a:r>
                    </a:p>
                    <a:p>
                      <a:pPr marL="268288" indent="-95250" algn="l">
                        <a:lnSpc>
                          <a:spcPct val="115000"/>
                        </a:lnSpc>
                        <a:spcAft>
                          <a:spcPts val="0"/>
                        </a:spcAft>
                        <a:buFont typeface="Courier New" panose="02070309020205020404" pitchFamily="49" charset="0"/>
                        <a:buChar char="o"/>
                      </a:pPr>
                      <a:r>
                        <a:rPr lang="en-US" sz="1200" baseline="0" dirty="0" smtClean="0">
                          <a:effectLst/>
                          <a:latin typeface="Arial" pitchFamily="34" charset="0"/>
                          <a:ea typeface="Calibri"/>
                          <a:cs typeface="Arial" pitchFamily="34" charset="0"/>
                        </a:rPr>
                        <a:t>Department of Culture, Arts and Traditional Affairs</a:t>
                      </a:r>
                    </a:p>
                    <a:p>
                      <a:pPr marL="268288" indent="-95250" algn="l">
                        <a:lnSpc>
                          <a:spcPct val="115000"/>
                        </a:lnSpc>
                        <a:spcAft>
                          <a:spcPts val="0"/>
                        </a:spcAft>
                        <a:buFont typeface="Courier New" panose="02070309020205020404" pitchFamily="49" charset="0"/>
                        <a:buChar char="o"/>
                      </a:pPr>
                      <a:r>
                        <a:rPr lang="en-US" sz="1200" baseline="0" dirty="0" smtClean="0">
                          <a:effectLst/>
                          <a:latin typeface="Arial" pitchFamily="34" charset="0"/>
                          <a:ea typeface="Calibri"/>
                          <a:cs typeface="Arial" pitchFamily="34" charset="0"/>
                        </a:rPr>
                        <a:t>Department of Economy and Enterprise Development </a:t>
                      </a:r>
                    </a:p>
                    <a:p>
                      <a:pPr marL="173038" indent="0" algn="l">
                        <a:lnSpc>
                          <a:spcPct val="115000"/>
                        </a:lnSpc>
                        <a:spcAft>
                          <a:spcPts val="0"/>
                        </a:spcAft>
                        <a:buFont typeface="Courier New" panose="02070309020205020404" pitchFamily="49" charset="0"/>
                        <a:buNone/>
                      </a:pPr>
                      <a:endParaRPr lang="en-US" sz="1200" baseline="0" dirty="0" smtClean="0">
                        <a:effectLst/>
                        <a:latin typeface="Arial" pitchFamily="34" charset="0"/>
                        <a:ea typeface="Calibri"/>
                        <a:cs typeface="Arial" pitchFamily="34" charset="0"/>
                      </a:endParaRPr>
                    </a:p>
                    <a:p>
                      <a:pPr marL="171450" indent="-171450" algn="l">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in all Public entities </a:t>
                      </a:r>
                      <a:endParaRPr lang="en-ZA" sz="1200" dirty="0">
                        <a:effectLst/>
                        <a:latin typeface="Arial" pitchFamily="34" charset="0"/>
                        <a:ea typeface="Calibri"/>
                        <a:cs typeface="Arial" pitchFamily="34" charset="0"/>
                      </a:endParaRPr>
                    </a:p>
                  </a:txBody>
                  <a:tcPr marL="114300" marR="114300"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15142"/>
            <a:ext cx="9144000" cy="4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6553200"/>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7705462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432048"/>
          </a:xfrm>
        </p:spPr>
        <p:txBody>
          <a:bodyPr>
            <a:noAutofit/>
          </a:bodyPr>
          <a:lstStyle/>
          <a:p>
            <a:r>
              <a:rPr lang="en-ZA" sz="1400" b="1" dirty="0" smtClean="0">
                <a:latin typeface="Arial" pitchFamily="34" charset="0"/>
                <a:cs typeface="Arial" pitchFamily="34" charset="0"/>
              </a:rPr>
              <a:t>Progress in Implementation of  Dialogue  Resolutions  2017</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84042725"/>
              </p:ext>
            </p:extLst>
          </p:nvPr>
        </p:nvGraphicFramePr>
        <p:xfrm>
          <a:off x="251520" y="1929408"/>
          <a:ext cx="8640960" cy="3452470"/>
        </p:xfrm>
        <a:graphic>
          <a:graphicData uri="http://schemas.openxmlformats.org/drawingml/2006/table">
            <a:tbl>
              <a:tblPr firstRow="1" firstCol="1" bandRow="1">
                <a:tableStyleId>{5C22544A-7EE6-4342-B048-85BDC9FD1C3A}</a:tableStyleId>
              </a:tblPr>
              <a:tblGrid>
                <a:gridCol w="432048"/>
                <a:gridCol w="3888432"/>
                <a:gridCol w="1364363"/>
                <a:gridCol w="2956117"/>
              </a:tblGrid>
              <a:tr h="323128">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3129342">
                <a:tc>
                  <a:txBody>
                    <a:bodyPr/>
                    <a:lstStyle/>
                    <a:p>
                      <a:r>
                        <a:rPr lang="en-US" dirty="0" smtClean="0"/>
                        <a:t>3.</a:t>
                      </a:r>
                      <a:endParaRPr lang="en-ZA" dirty="0"/>
                    </a:p>
                  </a:txBody>
                  <a:tcPr marL="9699" marR="9699" marT="0" marB="0"/>
                </a:tc>
                <a:tc>
                  <a:txBody>
                    <a:bodyPr/>
                    <a:lstStyle/>
                    <a:p>
                      <a:pPr>
                        <a:lnSpc>
                          <a:spcPct val="115000"/>
                        </a:lnSpc>
                        <a:spcAft>
                          <a:spcPts val="0"/>
                        </a:spcAft>
                      </a:pPr>
                      <a:r>
                        <a:rPr lang="en-ZA" sz="1200" dirty="0" smtClean="0">
                          <a:effectLst/>
                          <a:latin typeface="Arial" pitchFamily="34" charset="0"/>
                          <a:ea typeface="Calibri"/>
                          <a:cs typeface="Arial" pitchFamily="34" charset="0"/>
                        </a:rPr>
                        <a:t>Coordinated</a:t>
                      </a:r>
                      <a:r>
                        <a:rPr lang="en-ZA" sz="1200" baseline="0" dirty="0" smtClean="0">
                          <a:effectLst/>
                          <a:latin typeface="Arial" pitchFamily="34" charset="0"/>
                          <a:ea typeface="Calibri"/>
                          <a:cs typeface="Arial" pitchFamily="34" charset="0"/>
                        </a:rPr>
                        <a:t> training of the Accounting Officers, Chief Risk Officers and Management.</a:t>
                      </a:r>
                      <a:endParaRPr lang="en-ZA" sz="1200" dirty="0">
                        <a:effectLst/>
                        <a:latin typeface="Arial" pitchFamily="34" charset="0"/>
                        <a:ea typeface="Calibri"/>
                        <a:cs typeface="Arial" pitchFamily="34" charset="0"/>
                      </a:endParaRPr>
                    </a:p>
                  </a:txBody>
                  <a:tcPr marL="11111" marR="11111"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 Implemented</a:t>
                      </a:r>
                      <a:endParaRPr lang="en-ZA" sz="1200" dirty="0">
                        <a:effectLst/>
                        <a:latin typeface="Arial" pitchFamily="34" charset="0"/>
                        <a:ea typeface="Calibri"/>
                        <a:cs typeface="Arial" pitchFamily="34" charset="0"/>
                      </a:endParaRPr>
                    </a:p>
                  </a:txBody>
                  <a:tcPr marL="11111" marR="11111" marT="0" marB="0"/>
                </a:tc>
                <a:tc>
                  <a:txBody>
                    <a:bodyPr/>
                    <a:lstStyle/>
                    <a:p>
                      <a:pPr marL="171450" indent="-171450" algn="l">
                        <a:lnSpc>
                          <a:spcPct val="115000"/>
                        </a:lnSpc>
                        <a:spcAft>
                          <a:spcPts val="1000"/>
                        </a:spcAft>
                        <a:buFont typeface="Arial" panose="020B0604020202020204" pitchFamily="34" charset="0"/>
                        <a:buChar char="•"/>
                      </a:pPr>
                      <a:r>
                        <a:rPr lang="en-ZA" sz="1200" dirty="0" smtClean="0">
                          <a:effectLst/>
                          <a:latin typeface="Arial" pitchFamily="34" charset="0"/>
                          <a:ea typeface="Calibri"/>
                          <a:cs typeface="Arial" pitchFamily="34" charset="0"/>
                        </a:rPr>
                        <a:t>4 Departments have not implemented are as follows:</a:t>
                      </a:r>
                    </a:p>
                    <a:p>
                      <a:pPr marL="268288" indent="-95250" algn="l">
                        <a:lnSpc>
                          <a:spcPct val="100000"/>
                        </a:lnSpc>
                        <a:spcAft>
                          <a:spcPts val="0"/>
                        </a:spcAft>
                        <a:buFont typeface="Courier New" panose="02070309020205020404" pitchFamily="49" charset="0"/>
                        <a:buChar char="o"/>
                      </a:pPr>
                      <a:r>
                        <a:rPr lang="en-US" sz="1200" dirty="0" smtClean="0">
                          <a:effectLst/>
                          <a:latin typeface="Arial" pitchFamily="34" charset="0"/>
                          <a:ea typeface="Calibri"/>
                          <a:cs typeface="Arial" pitchFamily="34" charset="0"/>
                        </a:rPr>
                        <a:t>Department of Health</a:t>
                      </a:r>
                    </a:p>
                    <a:p>
                      <a:pPr marL="268288" indent="-95250" algn="l">
                        <a:lnSpc>
                          <a:spcPct val="100000"/>
                        </a:lnSpc>
                        <a:spcAft>
                          <a:spcPts val="0"/>
                        </a:spcAft>
                        <a:buFont typeface="Courier New" panose="02070309020205020404" pitchFamily="49" charset="0"/>
                        <a:buChar char="o"/>
                      </a:pPr>
                      <a:r>
                        <a:rPr lang="en-US" sz="1200" dirty="0" smtClean="0">
                          <a:effectLst/>
                          <a:latin typeface="Arial" pitchFamily="34" charset="0"/>
                          <a:ea typeface="Calibri"/>
                          <a:cs typeface="Arial" pitchFamily="34" charset="0"/>
                        </a:rPr>
                        <a:t>Department of Local Government and Human Settlement</a:t>
                      </a:r>
                    </a:p>
                    <a:p>
                      <a:pPr marL="268288" indent="-95250" algn="l">
                        <a:lnSpc>
                          <a:spcPct val="100000"/>
                        </a:lnSpc>
                        <a:spcAft>
                          <a:spcPts val="0"/>
                        </a:spcAft>
                        <a:buFont typeface="Courier New" panose="02070309020205020404" pitchFamily="49" charset="0"/>
                        <a:buChar char="o"/>
                      </a:pPr>
                      <a:r>
                        <a:rPr lang="en-US" sz="1200" dirty="0" smtClean="0">
                          <a:effectLst/>
                          <a:latin typeface="Arial" pitchFamily="34" charset="0"/>
                          <a:ea typeface="Calibri"/>
                          <a:cs typeface="Arial" pitchFamily="34" charset="0"/>
                        </a:rPr>
                        <a:t>Department of Social Development</a:t>
                      </a:r>
                    </a:p>
                    <a:p>
                      <a:pPr marL="268288" indent="-95250" algn="l">
                        <a:lnSpc>
                          <a:spcPct val="100000"/>
                        </a:lnSpc>
                        <a:spcAft>
                          <a:spcPts val="0"/>
                        </a:spcAft>
                        <a:buFont typeface="Courier New" panose="02070309020205020404" pitchFamily="49" charset="0"/>
                        <a:buChar char="o"/>
                      </a:pPr>
                      <a:r>
                        <a:rPr lang="en-US" sz="1200" dirty="0" smtClean="0">
                          <a:effectLst/>
                          <a:latin typeface="Arial" pitchFamily="34" charset="0"/>
                          <a:ea typeface="Calibri"/>
                          <a:cs typeface="Arial" pitchFamily="34" charset="0"/>
                        </a:rPr>
                        <a:t>Department of</a:t>
                      </a:r>
                      <a:r>
                        <a:rPr lang="en-US" sz="1200" baseline="0" dirty="0" smtClean="0">
                          <a:effectLst/>
                          <a:latin typeface="Arial" pitchFamily="34" charset="0"/>
                          <a:ea typeface="Calibri"/>
                          <a:cs typeface="Arial" pitchFamily="34" charset="0"/>
                        </a:rPr>
                        <a:t> Culture, Arts and Traditional Affairs</a:t>
                      </a:r>
                    </a:p>
                    <a:p>
                      <a:pPr marL="173038" indent="0" algn="l">
                        <a:lnSpc>
                          <a:spcPct val="100000"/>
                        </a:lnSpc>
                        <a:spcAft>
                          <a:spcPts val="0"/>
                        </a:spcAft>
                        <a:buFont typeface="Courier New" panose="02070309020205020404" pitchFamily="49" charset="0"/>
                        <a:buNone/>
                      </a:pPr>
                      <a:endParaRPr lang="en-ZA" sz="1200" dirty="0" smtClean="0">
                        <a:effectLst/>
                        <a:latin typeface="Arial" pitchFamily="34" charset="0"/>
                        <a:ea typeface="Calibri"/>
                        <a:cs typeface="Arial" pitchFamily="34" charset="0"/>
                      </a:endParaRPr>
                    </a:p>
                    <a:p>
                      <a:pPr marL="171450" lvl="0" indent="-171450" algn="l">
                        <a:lnSpc>
                          <a:spcPct val="115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Not</a:t>
                      </a:r>
                      <a:r>
                        <a:rPr lang="en-ZA" sz="1200" baseline="0" dirty="0" smtClean="0">
                          <a:effectLst/>
                          <a:latin typeface="Arial" pitchFamily="34" charset="0"/>
                          <a:ea typeface="Calibri"/>
                          <a:cs typeface="Arial" pitchFamily="34" charset="0"/>
                        </a:rPr>
                        <a:t> implemented in all Public entities </a:t>
                      </a:r>
                      <a:endParaRPr lang="en-ZA" sz="1200" dirty="0" smtClean="0">
                        <a:effectLst/>
                        <a:latin typeface="Arial" pitchFamily="34" charset="0"/>
                        <a:ea typeface="Calibri"/>
                        <a:cs typeface="Arial" pitchFamily="34" charset="0"/>
                      </a:endParaRPr>
                    </a:p>
                  </a:txBody>
                  <a:tcPr marL="11111" marR="11111"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15142"/>
            <a:ext cx="9144000" cy="4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138" y="6415142"/>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441541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432048"/>
          </a:xfrm>
        </p:spPr>
        <p:txBody>
          <a:bodyPr>
            <a:noAutofit/>
          </a:bodyPr>
          <a:lstStyle/>
          <a:p>
            <a:r>
              <a:rPr lang="en-ZA" sz="1400" b="1" dirty="0" smtClean="0">
                <a:latin typeface="Arial" pitchFamily="34" charset="0"/>
                <a:cs typeface="Arial" pitchFamily="34" charset="0"/>
              </a:rPr>
              <a:t>Progress in Implementation of  Dialogue  Resolutions  2017</a:t>
            </a:r>
            <a:endParaRPr lang="en-ZA" sz="1400" dirty="0">
              <a:latin typeface="Arial" pitchFamily="34" charset="0"/>
              <a:cs typeface="Arial" pitchFamily="34" charset="0"/>
            </a:endParaRPr>
          </a:p>
        </p:txBody>
      </p:sp>
      <p:sp>
        <p:nvSpPr>
          <p:cNvPr id="5" name="Rectangle 1"/>
          <p:cNvSpPr>
            <a:spLocks noChangeArrowheads="1"/>
          </p:cNvSpPr>
          <p:nvPr/>
        </p:nvSpPr>
        <p:spPr bwMode="auto">
          <a:xfrm>
            <a:off x="1403648" y="17008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6650829"/>
              </p:ext>
            </p:extLst>
          </p:nvPr>
        </p:nvGraphicFramePr>
        <p:xfrm>
          <a:off x="251520" y="1929408"/>
          <a:ext cx="8640960" cy="3031647"/>
        </p:xfrm>
        <a:graphic>
          <a:graphicData uri="http://schemas.openxmlformats.org/drawingml/2006/table">
            <a:tbl>
              <a:tblPr firstRow="1" firstCol="1" bandRow="1">
                <a:tableStyleId>{5C22544A-7EE6-4342-B048-85BDC9FD1C3A}</a:tableStyleId>
              </a:tblPr>
              <a:tblGrid>
                <a:gridCol w="432048"/>
                <a:gridCol w="3888432"/>
                <a:gridCol w="1364363"/>
                <a:gridCol w="2956117"/>
              </a:tblGrid>
              <a:tr h="261015">
                <a:tc>
                  <a:txBody>
                    <a:bodyPr/>
                    <a:lstStyle/>
                    <a:p>
                      <a:pPr algn="ctr">
                        <a:lnSpc>
                          <a:spcPct val="115000"/>
                        </a:lnSpc>
                        <a:spcAft>
                          <a:spcPts val="0"/>
                        </a:spcAft>
                      </a:pPr>
                      <a:r>
                        <a:rPr lang="en-US" sz="1050" dirty="0">
                          <a:effectLst/>
                        </a:rPr>
                        <a:t>No</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Action Plan</a:t>
                      </a:r>
                      <a:endParaRPr lang="en-ZA" sz="105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900" dirty="0">
                          <a:effectLst/>
                        </a:rPr>
                        <a:t>Status</a:t>
                      </a:r>
                      <a:endParaRPr lang="en-ZA" sz="900" dirty="0">
                        <a:effectLst/>
                        <a:latin typeface="Calibri"/>
                        <a:ea typeface="Calibri"/>
                        <a:cs typeface="Times New Roman"/>
                      </a:endParaRPr>
                    </a:p>
                  </a:txBody>
                  <a:tcPr marL="9699" marR="9699" marT="0" marB="0"/>
                </a:tc>
                <a:tc>
                  <a:txBody>
                    <a:bodyPr/>
                    <a:lstStyle/>
                    <a:p>
                      <a:pPr algn="ctr">
                        <a:lnSpc>
                          <a:spcPct val="115000"/>
                        </a:lnSpc>
                        <a:spcAft>
                          <a:spcPts val="0"/>
                        </a:spcAft>
                      </a:pPr>
                      <a:r>
                        <a:rPr lang="en-US" sz="1050" dirty="0">
                          <a:effectLst/>
                        </a:rPr>
                        <a:t>Comments</a:t>
                      </a:r>
                      <a:endParaRPr lang="en-ZA" sz="1050" dirty="0">
                        <a:effectLst/>
                        <a:latin typeface="Calibri"/>
                        <a:ea typeface="Calibri"/>
                        <a:cs typeface="Times New Roman"/>
                      </a:endParaRPr>
                    </a:p>
                  </a:txBody>
                  <a:tcPr marL="9699" marR="9699" marT="0" marB="0"/>
                </a:tc>
              </a:tr>
              <a:tr h="988735">
                <a:tc>
                  <a:txBody>
                    <a:bodyPr/>
                    <a:lstStyle/>
                    <a:p>
                      <a:r>
                        <a:rPr lang="en-US" dirty="0" smtClean="0"/>
                        <a:t>4.</a:t>
                      </a:r>
                      <a:endParaRPr lang="en-ZA" dirty="0"/>
                    </a:p>
                  </a:txBody>
                  <a:tcPr marL="9699" marR="9699"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Appointment of Risk Champions.</a:t>
                      </a:r>
                      <a:endParaRPr lang="en-ZA" sz="1200" dirty="0">
                        <a:effectLst/>
                        <a:latin typeface="Arial" pitchFamily="34" charset="0"/>
                        <a:ea typeface="Calibri"/>
                        <a:cs typeface="Arial" pitchFamily="34" charset="0"/>
                      </a:endParaRPr>
                    </a:p>
                  </a:txBody>
                  <a:tcPr marL="11111" marR="11111" marT="0" marB="0"/>
                </a:tc>
                <a:tc>
                  <a:txBody>
                    <a:bodyPr/>
                    <a:lstStyle/>
                    <a:p>
                      <a:pPr>
                        <a:lnSpc>
                          <a:spcPct val="115000"/>
                        </a:lnSpc>
                        <a:spcAft>
                          <a:spcPts val="0"/>
                        </a:spcAft>
                      </a:pPr>
                      <a:r>
                        <a:rPr lang="en-ZA" sz="1200" kern="1200" dirty="0" smtClean="0">
                          <a:solidFill>
                            <a:schemeClr val="dk1"/>
                          </a:solidFill>
                          <a:effectLst/>
                          <a:latin typeface="Arial" pitchFamily="34" charset="0"/>
                          <a:ea typeface="+mn-ea"/>
                          <a:cs typeface="Arial" pitchFamily="34" charset="0"/>
                        </a:rPr>
                        <a:t>Partially</a:t>
                      </a:r>
                      <a:r>
                        <a:rPr lang="en-ZA" sz="1200" kern="1200" baseline="0" dirty="0" smtClean="0">
                          <a:solidFill>
                            <a:schemeClr val="dk1"/>
                          </a:solidFill>
                          <a:effectLst/>
                          <a:latin typeface="Arial" pitchFamily="34" charset="0"/>
                          <a:ea typeface="+mn-ea"/>
                          <a:cs typeface="Arial" pitchFamily="34" charset="0"/>
                        </a:rPr>
                        <a:t> implemented</a:t>
                      </a:r>
                      <a:endParaRPr lang="en-ZA" sz="1200" dirty="0">
                        <a:effectLst/>
                        <a:latin typeface="Arial" pitchFamily="34" charset="0"/>
                        <a:ea typeface="Calibri"/>
                        <a:cs typeface="Arial" pitchFamily="34" charset="0"/>
                      </a:endParaRPr>
                    </a:p>
                  </a:txBody>
                  <a:tcPr marL="11111" marR="11111" marT="0" marB="0"/>
                </a:tc>
                <a:tc>
                  <a:txBody>
                    <a:bodyPr/>
                    <a:lstStyle/>
                    <a:p>
                      <a:pPr marL="171450" indent="-171450" algn="l">
                        <a:lnSpc>
                          <a:spcPct val="100000"/>
                        </a:lnSpc>
                        <a:spcAft>
                          <a:spcPts val="0"/>
                        </a:spcAft>
                        <a:buFont typeface="Arial" panose="020B0604020202020204" pitchFamily="34" charset="0"/>
                        <a:buChar char="•"/>
                      </a:pPr>
                      <a:r>
                        <a:rPr lang="en-ZA" sz="1200" dirty="0" smtClean="0">
                          <a:effectLst/>
                          <a:latin typeface="Arial" pitchFamily="34" charset="0"/>
                          <a:ea typeface="Calibri"/>
                          <a:cs typeface="Arial" pitchFamily="34" charset="0"/>
                        </a:rPr>
                        <a:t>The following 5 Departments have not implemented :</a:t>
                      </a:r>
                    </a:p>
                    <a:p>
                      <a:pPr marL="0" indent="0" algn="l">
                        <a:lnSpc>
                          <a:spcPct val="100000"/>
                        </a:lnSpc>
                        <a:spcAft>
                          <a:spcPts val="0"/>
                        </a:spcAft>
                        <a:buFont typeface="Arial" panose="020B0604020202020204" pitchFamily="34" charset="0"/>
                        <a:buNone/>
                      </a:pPr>
                      <a:endParaRPr lang="en-ZA" sz="1200" dirty="0" smtClean="0">
                        <a:effectLst/>
                        <a:latin typeface="Arial" pitchFamily="34" charset="0"/>
                        <a:ea typeface="Calibri"/>
                        <a:cs typeface="Arial" pitchFamily="34" charset="0"/>
                      </a:endParaRPr>
                    </a:p>
                    <a:p>
                      <a:pPr marL="171450" marR="0" lvl="0" indent="1588"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Office of the Premier</a:t>
                      </a:r>
                    </a:p>
                    <a:p>
                      <a:pPr marL="171450" marR="0" lvl="0" indent="1588"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Education and Sports Development</a:t>
                      </a:r>
                    </a:p>
                    <a:p>
                      <a:pPr marL="171450" marR="0" lvl="0" indent="1588"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Culture Arts and Traditional Affairs</a:t>
                      </a:r>
                    </a:p>
                    <a:p>
                      <a:pPr marL="171450" marR="0" lvl="0" indent="1588"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latin typeface="Arial" panose="020B0604020202020204" pitchFamily="34" charset="0"/>
                          <a:cs typeface="Arial" panose="020B0604020202020204" pitchFamily="34" charset="0"/>
                        </a:rPr>
                        <a:t> Social Development</a:t>
                      </a:r>
                    </a:p>
                    <a:p>
                      <a:pPr marL="171450" marR="0" lvl="0" indent="1588"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effectLst/>
                          <a:latin typeface="Arial" pitchFamily="34" charset="0"/>
                          <a:ea typeface="Calibri"/>
                          <a:cs typeface="Arial" pitchFamily="34" charset="0"/>
                        </a:rPr>
                        <a:t>Health </a:t>
                      </a:r>
                    </a:p>
                    <a:p>
                      <a:pPr marL="17145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ZA" sz="1200" dirty="0" smtClean="0">
                        <a:effectLst/>
                        <a:latin typeface="Arial" pitchFamily="34" charset="0"/>
                        <a:ea typeface="Calibri"/>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1200" dirty="0" smtClean="0">
                          <a:effectLst/>
                          <a:latin typeface="Arial" pitchFamily="34" charset="0"/>
                          <a:ea typeface="Calibri"/>
                          <a:cs typeface="Arial" pitchFamily="34" charset="0"/>
                        </a:rPr>
                        <a:t>2 Public Entities has implemented and those are:</a:t>
                      </a:r>
                    </a:p>
                    <a:p>
                      <a:pPr marL="266700" marR="0" lvl="0" indent="-85725"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dirty="0" smtClean="0">
                          <a:effectLst/>
                          <a:latin typeface="Arial" pitchFamily="34" charset="0"/>
                          <a:ea typeface="Calibri"/>
                          <a:cs typeface="Arial" pitchFamily="34" charset="0"/>
                        </a:rPr>
                        <a:t> </a:t>
                      </a:r>
                      <a:r>
                        <a:rPr lang="en-US" sz="1200" dirty="0" err="1" smtClean="0">
                          <a:effectLst/>
                          <a:latin typeface="Arial" pitchFamily="34" charset="0"/>
                          <a:ea typeface="Calibri"/>
                          <a:cs typeface="Arial" pitchFamily="34" charset="0"/>
                        </a:rPr>
                        <a:t>Mmabana</a:t>
                      </a:r>
                      <a:r>
                        <a:rPr lang="en-US" sz="1200" dirty="0" smtClean="0">
                          <a:effectLst/>
                          <a:latin typeface="Arial" pitchFamily="34" charset="0"/>
                          <a:ea typeface="Calibri"/>
                          <a:cs typeface="Arial" pitchFamily="34" charset="0"/>
                        </a:rPr>
                        <a:t>,</a:t>
                      </a:r>
                      <a:r>
                        <a:rPr lang="en-US" sz="1200" baseline="0" dirty="0" smtClean="0">
                          <a:effectLst/>
                          <a:latin typeface="Arial" pitchFamily="34" charset="0"/>
                          <a:ea typeface="Calibri"/>
                          <a:cs typeface="Arial" pitchFamily="34" charset="0"/>
                        </a:rPr>
                        <a:t> Culture and Sports Foundation</a:t>
                      </a:r>
                    </a:p>
                    <a:p>
                      <a:pPr marL="171450" marR="0" lvl="0" indent="9525"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aseline="0" dirty="0" smtClean="0">
                          <a:effectLst/>
                          <a:latin typeface="Arial" pitchFamily="34" charset="0"/>
                          <a:ea typeface="Calibri"/>
                          <a:cs typeface="Arial" pitchFamily="34" charset="0"/>
                        </a:rPr>
                        <a:t>North West Transport Investments</a:t>
                      </a:r>
                      <a:endParaRPr lang="en-ZA" sz="1200" dirty="0" smtClean="0">
                        <a:effectLst/>
                        <a:latin typeface="Arial" pitchFamily="34" charset="0"/>
                        <a:ea typeface="Calibri"/>
                        <a:cs typeface="Arial" pitchFamily="34" charset="0"/>
                      </a:endParaRPr>
                    </a:p>
                    <a:p>
                      <a:pPr marL="0" marR="0" lvl="0" indent="0" algn="l" defTabSz="914400" rtl="0" eaLnBrk="1" fontAlgn="auto" latinLnBrk="0" hangingPunct="1">
                        <a:lnSpc>
                          <a:spcPct val="115000"/>
                        </a:lnSpc>
                        <a:spcBef>
                          <a:spcPts val="0"/>
                        </a:spcBef>
                        <a:spcAft>
                          <a:spcPts val="0"/>
                        </a:spcAft>
                        <a:buClrTx/>
                        <a:buSzTx/>
                        <a:buFont typeface="Symbol"/>
                        <a:buNone/>
                        <a:tabLst/>
                        <a:defRPr/>
                      </a:pPr>
                      <a:endParaRPr lang="en-ZA" sz="1200" dirty="0" smtClean="0">
                        <a:effectLst/>
                        <a:latin typeface="Arial" pitchFamily="34" charset="0"/>
                        <a:ea typeface="Calibri"/>
                        <a:cs typeface="Arial" pitchFamily="34" charset="0"/>
                      </a:endParaRPr>
                    </a:p>
                  </a:txBody>
                  <a:tcPr marL="11111" marR="11111" marT="0" marB="0"/>
                </a:tc>
              </a:tr>
            </a:tbl>
          </a:graphicData>
        </a:graphic>
      </p:graphicFrame>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15142"/>
            <a:ext cx="9144000" cy="4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138" y="6415142"/>
            <a:ext cx="321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6269830"/>
            <a:ext cx="212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C:\Users\Sello Motseleng\Documents\DOCS\DEPARTMENT OF FINANCE 2012\2014\SEPTEMBER\Finance Logo.jpg"/>
          <p:cNvPicPr/>
          <p:nvPr/>
        </p:nvPicPr>
        <p:blipFill>
          <a:blip r:embed="rId5"/>
          <a:srcRect/>
          <a:stretch>
            <a:fillRect/>
          </a:stretch>
        </p:blipFill>
        <p:spPr bwMode="auto">
          <a:xfrm>
            <a:off x="165799" y="953"/>
            <a:ext cx="3902145" cy="1123791"/>
          </a:xfrm>
          <a:prstGeom prst="rect">
            <a:avLst/>
          </a:prstGeom>
          <a:noFill/>
          <a:ln w="9525">
            <a:noFill/>
            <a:miter lim="800000"/>
            <a:headEnd/>
            <a:tailEnd/>
          </a:ln>
        </p:spPr>
      </p:pic>
      <p:pic>
        <p:nvPicPr>
          <p:cNvPr id="9" name="Picture 8" descr="C:\Users\Sello Motseleng\Documents\DOCS\DEPARTMENT OF FINANCE 2012\2016\NOVEMBER\LOGOS\TV Strip Advert.jpg"/>
          <p:cNvPicPr/>
          <p:nvPr/>
        </p:nvPicPr>
        <p:blipFill>
          <a:blip r:embed="rId6"/>
          <a:srcRect/>
          <a:stretch>
            <a:fillRect/>
          </a:stretch>
        </p:blipFill>
        <p:spPr bwMode="auto">
          <a:xfrm>
            <a:off x="7715272" y="142852"/>
            <a:ext cx="1428728" cy="1060704"/>
          </a:xfrm>
          <a:prstGeom prst="rect">
            <a:avLst/>
          </a:prstGeom>
          <a:noFill/>
          <a:ln w="9525">
            <a:noFill/>
            <a:miter lim="800000"/>
            <a:headEnd/>
            <a:tailEnd/>
          </a:ln>
        </p:spPr>
      </p:pic>
    </p:spTree>
    <p:extLst>
      <p:ext uri="{BB962C8B-B14F-4D97-AF65-F5344CB8AC3E}">
        <p14:creationId xmlns:p14="http://schemas.microsoft.com/office/powerpoint/2010/main" val="16099374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8818</TotalTime>
  <Words>753</Words>
  <Application>Microsoft Office PowerPoint</Application>
  <PresentationFormat>On-screen Show (4:3)</PresentationFormat>
  <Paragraphs>147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 FEEDBACK    Implementation of 2016/2017 Provincial Risk Management Dialogue Resolutions </vt:lpstr>
      <vt:lpstr>OVERVIEW</vt:lpstr>
      <vt:lpstr> FEEDBACK FROM THE PREVIOUS PROVINCIAL RISK RISK MANAGEMENT DIALOGUE</vt:lpstr>
      <vt:lpstr> SELF ASSESSMENT DIALOGUE 2017</vt:lpstr>
      <vt:lpstr> SELF ASSESSMENT DIALOGUE 2017 CONT…</vt:lpstr>
      <vt:lpstr>Progress in Implementation of  Indaba resolutions  2016</vt:lpstr>
      <vt:lpstr>Progress in Implementation of  Dialogue  Resolutions  2017</vt:lpstr>
      <vt:lpstr>Progress in Implementation of  Dialogue  Resolutions  2017</vt:lpstr>
      <vt:lpstr>Progress in Implementation of  Dialogue  Resolutions  2017</vt:lpstr>
      <vt:lpstr>Progress in Implementation of  Dialogue  Resolutions  2017</vt:lpstr>
      <vt:lpstr>Progress in Implementation of  Dialogue  Resolutions  2017</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FEEDBACK    Implementation of 2015 Provincial Risk Management Indaba Resolutions</dc:title>
  <dc:creator>OSebaetsi</dc:creator>
  <cp:lastModifiedBy>APetersen</cp:lastModifiedBy>
  <cp:revision>98</cp:revision>
  <cp:lastPrinted>2018-11-07T12:03:16Z</cp:lastPrinted>
  <dcterms:created xsi:type="dcterms:W3CDTF">2016-11-04T08:24:39Z</dcterms:created>
  <dcterms:modified xsi:type="dcterms:W3CDTF">2018-11-07T18:02:10Z</dcterms:modified>
</cp:coreProperties>
</file>